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53"/>
  </p:notesMasterIdLst>
  <p:sldIdLst>
    <p:sldId id="282" r:id="rId5"/>
    <p:sldId id="279" r:id="rId6"/>
    <p:sldId id="315" r:id="rId7"/>
    <p:sldId id="318" r:id="rId8"/>
    <p:sldId id="319" r:id="rId9"/>
    <p:sldId id="354" r:id="rId10"/>
    <p:sldId id="320" r:id="rId11"/>
    <p:sldId id="365" r:id="rId12"/>
    <p:sldId id="366" r:id="rId13"/>
    <p:sldId id="321" r:id="rId14"/>
    <p:sldId id="355" r:id="rId15"/>
    <p:sldId id="322" r:id="rId16"/>
    <p:sldId id="357" r:id="rId17"/>
    <p:sldId id="323" r:id="rId18"/>
    <p:sldId id="324" r:id="rId19"/>
    <p:sldId id="353" r:id="rId20"/>
    <p:sldId id="325" r:id="rId21"/>
    <p:sldId id="326" r:id="rId22"/>
    <p:sldId id="327" r:id="rId23"/>
    <p:sldId id="328" r:id="rId24"/>
    <p:sldId id="329" r:id="rId25"/>
    <p:sldId id="350" r:id="rId26"/>
    <p:sldId id="351" r:id="rId27"/>
    <p:sldId id="330" r:id="rId28"/>
    <p:sldId id="331" r:id="rId29"/>
    <p:sldId id="358" r:id="rId30"/>
    <p:sldId id="332" r:id="rId31"/>
    <p:sldId id="333" r:id="rId32"/>
    <p:sldId id="352" r:id="rId33"/>
    <p:sldId id="334" r:id="rId34"/>
    <p:sldId id="335" r:id="rId35"/>
    <p:sldId id="336" r:id="rId36"/>
    <p:sldId id="337" r:id="rId37"/>
    <p:sldId id="338" r:id="rId38"/>
    <p:sldId id="359" r:id="rId39"/>
    <p:sldId id="339" r:id="rId40"/>
    <p:sldId id="360" r:id="rId41"/>
    <p:sldId id="341" r:id="rId42"/>
    <p:sldId id="342" r:id="rId43"/>
    <p:sldId id="361" r:id="rId44"/>
    <p:sldId id="343" r:id="rId45"/>
    <p:sldId id="344" r:id="rId46"/>
    <p:sldId id="345" r:id="rId47"/>
    <p:sldId id="346" r:id="rId48"/>
    <p:sldId id="349" r:id="rId49"/>
    <p:sldId id="347" r:id="rId50"/>
    <p:sldId id="348" r:id="rId51"/>
    <p:sldId id="299" r:id="rId52"/>
  </p:sldIdLst>
  <p:sldSz cx="18288000" cy="10287000"/>
  <p:notesSz cx="6858000" cy="9144000"/>
  <p:embeddedFontLst>
    <p:embeddedFont>
      <p:font typeface="Montserrat" panose="00000500000000000000" pitchFamily="2" charset="0"/>
      <p:regular r:id="rId54"/>
      <p:bold r:id="rId55"/>
      <p:italic r:id="rId56"/>
      <p:boldItalic r:id="rId57"/>
    </p:embeddedFont>
    <p:embeddedFont>
      <p:font typeface="Montserrat Light" panose="00000400000000000000" pitchFamily="2" charset="0"/>
      <p:regular r:id="rId58"/>
      <p:italic r:id="rId59"/>
    </p:embeddedFont>
    <p:embeddedFont>
      <p:font typeface="Montserrat Light Bold" panose="020B0604020202020204" charset="0"/>
      <p:regular r:id="rId60"/>
    </p:embeddedFont>
    <p:embeddedFont>
      <p:font typeface="Montserrat Medium" panose="00000600000000000000" pitchFamily="2" charset="0"/>
      <p:regular r:id="rId61"/>
      <p:italic r:id="rId62"/>
    </p:embeddedFont>
    <p:embeddedFont>
      <p:font typeface="Oswald" panose="00000500000000000000" pitchFamily="2" charset="0"/>
      <p:regular r:id="rId63"/>
      <p:bold r:id="rId64"/>
    </p:embeddedFont>
    <p:embeddedFont>
      <p:font typeface="Oswald Bold" panose="00000800000000000000" charset="0"/>
      <p:bold r:id="rId6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D392E4A-234D-FF63-18C5-FA37F56056CF}" name="Maëlys SAILLANT" initials="MS" userId="S::maelys.saillant@g2a-consulting.fr::7b36b719-b8b9-429d-9a83-567ae691559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BF53"/>
    <a:srgbClr val="CB8B10"/>
    <a:srgbClr val="C6E6A2"/>
    <a:srgbClr val="B0DD7F"/>
    <a:srgbClr val="92D050"/>
    <a:srgbClr val="23A8BD"/>
    <a:srgbClr val="558ED5"/>
    <a:srgbClr val="6481A4"/>
    <a:srgbClr val="FF0000"/>
    <a:srgbClr val="F4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15629F-62F0-7F3A-AD93-C20C553225F6}" v="35" dt="2025-09-15T08:35:42.9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02" autoAdjust="0"/>
  </p:normalViewPr>
  <p:slideViewPr>
    <p:cSldViewPr snapToGrid="0">
      <p:cViewPr varScale="1">
        <p:scale>
          <a:sx n="70" d="100"/>
          <a:sy n="70" d="100"/>
        </p:scale>
        <p:origin x="77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font" Target="fonts/font10.fntdata"/><Relationship Id="rId68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5.fntdata"/><Relationship Id="rId66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font" Target="fonts/font8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font" Target="fonts/font3.fntdata"/><Relationship Id="rId64" Type="http://schemas.openxmlformats.org/officeDocument/2006/relationships/font" Target="fonts/font11.fntdata"/><Relationship Id="rId69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microsoft.com/office/2018/10/relationships/authors" Target="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6.fntdata"/><Relationship Id="rId67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1.fntdata"/><Relationship Id="rId62" Type="http://schemas.openxmlformats.org/officeDocument/2006/relationships/font" Target="fonts/font9.fntdata"/><Relationship Id="rId7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font" Target="fonts/font4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font" Target="fonts/font7.fntdata"/><Relationship Id="rId65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font" Target="fonts/font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ëlys SAILLANT" userId="S::maelys.saillant@g2a-consulting.fr::7b36b719-b8b9-429d-9a83-567ae6915595" providerId="AD" clId="Web-{C215629F-62F0-7F3A-AD93-C20C553225F6}"/>
    <pc:docChg chg="addSld sldOrd">
      <pc:chgData name="Maëlys SAILLANT" userId="S::maelys.saillant@g2a-consulting.fr::7b36b719-b8b9-429d-9a83-567ae6915595" providerId="AD" clId="Web-{C215629F-62F0-7F3A-AD93-C20C553225F6}" dt="2025-09-15T08:35:42.952" v="34"/>
      <pc:docMkLst>
        <pc:docMk/>
      </pc:docMkLst>
      <pc:sldChg chg="ord">
        <pc:chgData name="Maëlys SAILLANT" userId="S::maelys.saillant@g2a-consulting.fr::7b36b719-b8b9-429d-9a83-567ae6915595" providerId="AD" clId="Web-{C215629F-62F0-7F3A-AD93-C20C553225F6}" dt="2025-09-15T08:31:41.417" v="4"/>
        <pc:sldMkLst>
          <pc:docMk/>
          <pc:sldMk cId="825976213" sldId="274"/>
        </pc:sldMkLst>
      </pc:sldChg>
      <pc:sldChg chg="ord">
        <pc:chgData name="Maëlys SAILLANT" userId="S::maelys.saillant@g2a-consulting.fr::7b36b719-b8b9-429d-9a83-567ae6915595" providerId="AD" clId="Web-{C215629F-62F0-7F3A-AD93-C20C553225F6}" dt="2025-09-15T08:31:47.496" v="6"/>
        <pc:sldMkLst>
          <pc:docMk/>
          <pc:sldMk cId="111407193" sldId="275"/>
        </pc:sldMkLst>
      </pc:sldChg>
      <pc:sldChg chg="add ord replId">
        <pc:chgData name="Maëlys SAILLANT" userId="S::maelys.saillant@g2a-consulting.fr::7b36b719-b8b9-429d-9a83-567ae6915595" providerId="AD" clId="Web-{C215629F-62F0-7F3A-AD93-C20C553225F6}" dt="2025-09-15T08:31:34.683" v="2"/>
        <pc:sldMkLst>
          <pc:docMk/>
          <pc:sldMk cId="447637287" sldId="279"/>
        </pc:sldMkLst>
      </pc:sldChg>
      <pc:sldChg chg="add replId">
        <pc:chgData name="Maëlys SAILLANT" userId="S::maelys.saillant@g2a-consulting.fr::7b36b719-b8b9-429d-9a83-567ae6915595" providerId="AD" clId="Web-{C215629F-62F0-7F3A-AD93-C20C553225F6}" dt="2025-09-15T08:31:37.636" v="3"/>
        <pc:sldMkLst>
          <pc:docMk/>
          <pc:sldMk cId="844606816" sldId="280"/>
        </pc:sldMkLst>
      </pc:sldChg>
      <pc:sldChg chg="add replId">
        <pc:chgData name="Maëlys SAILLANT" userId="S::maelys.saillant@g2a-consulting.fr::7b36b719-b8b9-429d-9a83-567ae6915595" providerId="AD" clId="Web-{C215629F-62F0-7F3A-AD93-C20C553225F6}" dt="2025-09-15T08:31:43.933" v="5"/>
        <pc:sldMkLst>
          <pc:docMk/>
          <pc:sldMk cId="2681578116" sldId="281"/>
        </pc:sldMkLst>
      </pc:sldChg>
      <pc:sldChg chg="add ord replId">
        <pc:chgData name="Maëlys SAILLANT" userId="S::maelys.saillant@g2a-consulting.fr::7b36b719-b8b9-429d-9a83-567ae6915595" providerId="AD" clId="Web-{C215629F-62F0-7F3A-AD93-C20C553225F6}" dt="2025-09-15T08:31:53.683" v="8"/>
        <pc:sldMkLst>
          <pc:docMk/>
          <pc:sldMk cId="563011576" sldId="282"/>
        </pc:sldMkLst>
      </pc:sldChg>
      <pc:sldChg chg="add ord replId">
        <pc:chgData name="Maëlys SAILLANT" userId="S::maelys.saillant@g2a-consulting.fr::7b36b719-b8b9-429d-9a83-567ae6915595" providerId="AD" clId="Web-{C215629F-62F0-7F3A-AD93-C20C553225F6}" dt="2025-09-15T08:34:10.811" v="11"/>
        <pc:sldMkLst>
          <pc:docMk/>
          <pc:sldMk cId="3907400768" sldId="283"/>
        </pc:sldMkLst>
      </pc:sldChg>
      <pc:sldChg chg="add ord replId">
        <pc:chgData name="Maëlys SAILLANT" userId="S::maelys.saillant@g2a-consulting.fr::7b36b719-b8b9-429d-9a83-567ae6915595" providerId="AD" clId="Web-{C215629F-62F0-7F3A-AD93-C20C553225F6}" dt="2025-09-15T08:34:15.201" v="13"/>
        <pc:sldMkLst>
          <pc:docMk/>
          <pc:sldMk cId="1266666105" sldId="284"/>
        </pc:sldMkLst>
      </pc:sldChg>
      <pc:sldChg chg="add ord replId">
        <pc:chgData name="Maëlys SAILLANT" userId="S::maelys.saillant@g2a-consulting.fr::7b36b719-b8b9-429d-9a83-567ae6915595" providerId="AD" clId="Web-{C215629F-62F0-7F3A-AD93-C20C553225F6}" dt="2025-09-15T08:34:24.045" v="16"/>
        <pc:sldMkLst>
          <pc:docMk/>
          <pc:sldMk cId="3916008651" sldId="285"/>
        </pc:sldMkLst>
      </pc:sldChg>
      <pc:sldChg chg="add ord replId">
        <pc:chgData name="Maëlys SAILLANT" userId="S::maelys.saillant@g2a-consulting.fr::7b36b719-b8b9-429d-9a83-567ae6915595" providerId="AD" clId="Web-{C215629F-62F0-7F3A-AD93-C20C553225F6}" dt="2025-09-15T08:34:32.202" v="19"/>
        <pc:sldMkLst>
          <pc:docMk/>
          <pc:sldMk cId="1160248044" sldId="286"/>
        </pc:sldMkLst>
      </pc:sldChg>
      <pc:sldChg chg="add ord replId">
        <pc:chgData name="Maëlys SAILLANT" userId="S::maelys.saillant@g2a-consulting.fr::7b36b719-b8b9-429d-9a83-567ae6915595" providerId="AD" clId="Web-{C215629F-62F0-7F3A-AD93-C20C553225F6}" dt="2025-09-15T08:34:37.077" v="21"/>
        <pc:sldMkLst>
          <pc:docMk/>
          <pc:sldMk cId="2315574906" sldId="287"/>
        </pc:sldMkLst>
      </pc:sldChg>
      <pc:sldChg chg="add ord replId">
        <pc:chgData name="Maëlys SAILLANT" userId="S::maelys.saillant@g2a-consulting.fr::7b36b719-b8b9-429d-9a83-567ae6915595" providerId="AD" clId="Web-{C215629F-62F0-7F3A-AD93-C20C553225F6}" dt="2025-09-15T08:35:05.764" v="24"/>
        <pc:sldMkLst>
          <pc:docMk/>
          <pc:sldMk cId="2382244852" sldId="288"/>
        </pc:sldMkLst>
      </pc:sldChg>
      <pc:sldChg chg="add ord replId">
        <pc:chgData name="Maëlys SAILLANT" userId="S::maelys.saillant@g2a-consulting.fr::7b36b719-b8b9-429d-9a83-567ae6915595" providerId="AD" clId="Web-{C215629F-62F0-7F3A-AD93-C20C553225F6}" dt="2025-09-15T08:35:12.405" v="26"/>
        <pc:sldMkLst>
          <pc:docMk/>
          <pc:sldMk cId="896782682" sldId="289"/>
        </pc:sldMkLst>
      </pc:sldChg>
      <pc:sldChg chg="add ord replId">
        <pc:chgData name="Maëlys SAILLANT" userId="S::maelys.saillant@g2a-consulting.fr::7b36b719-b8b9-429d-9a83-567ae6915595" providerId="AD" clId="Web-{C215629F-62F0-7F3A-AD93-C20C553225F6}" dt="2025-09-15T08:35:18.577" v="28"/>
        <pc:sldMkLst>
          <pc:docMk/>
          <pc:sldMk cId="2717977269" sldId="290"/>
        </pc:sldMkLst>
      </pc:sldChg>
      <pc:sldChg chg="add ord replId">
        <pc:chgData name="Maëlys SAILLANT" userId="S::maelys.saillant@g2a-consulting.fr::7b36b719-b8b9-429d-9a83-567ae6915595" providerId="AD" clId="Web-{C215629F-62F0-7F3A-AD93-C20C553225F6}" dt="2025-09-15T08:35:29.577" v="30"/>
        <pc:sldMkLst>
          <pc:docMk/>
          <pc:sldMk cId="2273544438" sldId="291"/>
        </pc:sldMkLst>
      </pc:sldChg>
      <pc:sldChg chg="add ord replId">
        <pc:chgData name="Maëlys SAILLANT" userId="S::maelys.saillant@g2a-consulting.fr::7b36b719-b8b9-429d-9a83-567ae6915595" providerId="AD" clId="Web-{C215629F-62F0-7F3A-AD93-C20C553225F6}" dt="2025-09-15T08:35:36.062" v="32"/>
        <pc:sldMkLst>
          <pc:docMk/>
          <pc:sldMk cId="1827548212" sldId="292"/>
        </pc:sldMkLst>
      </pc:sldChg>
      <pc:sldChg chg="add ord replId">
        <pc:chgData name="Maëlys SAILLANT" userId="S::maelys.saillant@g2a-consulting.fr::7b36b719-b8b9-429d-9a83-567ae6915595" providerId="AD" clId="Web-{C215629F-62F0-7F3A-AD93-C20C553225F6}" dt="2025-09-15T08:35:42.952" v="34"/>
        <pc:sldMkLst>
          <pc:docMk/>
          <pc:sldMk cId="2008012332" sldId="293"/>
        </pc:sldMkLst>
      </pc:sldChg>
    </pc:docChg>
  </pc:docChgLst>
  <pc:docChgLst>
    <pc:chgData name="Maëlys SAILLANT" userId="S::maelys.saillant@g2a-consulting.fr::7b36b719-b8b9-429d-9a83-567ae6915595" providerId="AD" clId="Web-{7B11C211-CC2D-E675-9B40-CC74F9F9FAE8}"/>
    <pc:docChg chg="addSld modSld">
      <pc:chgData name="Maëlys SAILLANT" userId="S::maelys.saillant@g2a-consulting.fr::7b36b719-b8b9-429d-9a83-567ae6915595" providerId="AD" clId="Web-{7B11C211-CC2D-E675-9B40-CC74F9F9FAE8}" dt="2025-09-12T08:23:20.600" v="32" actId="20577"/>
      <pc:docMkLst>
        <pc:docMk/>
      </pc:docMkLst>
      <pc:sldChg chg="modSp">
        <pc:chgData name="Maëlys SAILLANT" userId="S::maelys.saillant@g2a-consulting.fr::7b36b719-b8b9-429d-9a83-567ae6915595" providerId="AD" clId="Web-{7B11C211-CC2D-E675-9B40-CC74F9F9FAE8}" dt="2025-09-12T08:20:55.518" v="8" actId="20577"/>
        <pc:sldMkLst>
          <pc:docMk/>
          <pc:sldMk cId="0" sldId="270"/>
        </pc:sldMkLst>
        <pc:spChg chg="mod">
          <ac:chgData name="Maëlys SAILLANT" userId="S::maelys.saillant@g2a-consulting.fr::7b36b719-b8b9-429d-9a83-567ae6915595" providerId="AD" clId="Web-{7B11C211-CC2D-E675-9B40-CC74F9F9FAE8}" dt="2025-09-12T08:20:55.518" v="8" actId="20577"/>
          <ac:spMkLst>
            <pc:docMk/>
            <pc:sldMk cId="0" sldId="270"/>
            <ac:spMk id="16" creationId="{A010D84A-60AF-9256-78C5-1508C9219E46}"/>
          </ac:spMkLst>
        </pc:spChg>
      </pc:sldChg>
      <pc:sldChg chg="modSp">
        <pc:chgData name="Maëlys SAILLANT" userId="S::maelys.saillant@g2a-consulting.fr::7b36b719-b8b9-429d-9a83-567ae6915595" providerId="AD" clId="Web-{7B11C211-CC2D-E675-9B40-CC74F9F9FAE8}" dt="2025-09-12T08:22:11.895" v="11" actId="20577"/>
        <pc:sldMkLst>
          <pc:docMk/>
          <pc:sldMk cId="0" sldId="271"/>
        </pc:sldMkLst>
        <pc:spChg chg="mod">
          <ac:chgData name="Maëlys SAILLANT" userId="S::maelys.saillant@g2a-consulting.fr::7b36b719-b8b9-429d-9a83-567ae6915595" providerId="AD" clId="Web-{7B11C211-CC2D-E675-9B40-CC74F9F9FAE8}" dt="2025-09-12T08:22:11.895" v="11" actId="20577"/>
          <ac:spMkLst>
            <pc:docMk/>
            <pc:sldMk cId="0" sldId="271"/>
            <ac:spMk id="12" creationId="{00000000-0000-0000-0000-000000000000}"/>
          </ac:spMkLst>
        </pc:spChg>
      </pc:sldChg>
      <pc:sldChg chg="modSp add replId">
        <pc:chgData name="Maëlys SAILLANT" userId="S::maelys.saillant@g2a-consulting.fr::7b36b719-b8b9-429d-9a83-567ae6915595" providerId="AD" clId="Web-{7B11C211-CC2D-E675-9B40-CC74F9F9FAE8}" dt="2025-09-12T08:23:20.600" v="32" actId="20577"/>
        <pc:sldMkLst>
          <pc:docMk/>
          <pc:sldMk cId="1887927361" sldId="278"/>
        </pc:sldMkLst>
        <pc:spChg chg="mod">
          <ac:chgData name="Maëlys SAILLANT" userId="S::maelys.saillant@g2a-consulting.fr::7b36b719-b8b9-429d-9a83-567ae6915595" providerId="AD" clId="Web-{7B11C211-CC2D-E675-9B40-CC74F9F9FAE8}" dt="2025-09-12T08:23:20.600" v="32" actId="20577"/>
          <ac:spMkLst>
            <pc:docMk/>
            <pc:sldMk cId="1887927361" sldId="278"/>
            <ac:spMk id="11" creationId="{74E4E0A5-0F33-7F6C-3839-836652860723}"/>
          </ac:spMkLst>
        </pc:spChg>
        <pc:spChg chg="mod">
          <ac:chgData name="Maëlys SAILLANT" userId="S::maelys.saillant@g2a-consulting.fr::7b36b719-b8b9-429d-9a83-567ae6915595" providerId="AD" clId="Web-{7B11C211-CC2D-E675-9B40-CC74F9F9FAE8}" dt="2025-09-12T08:23:12.553" v="24" actId="20577"/>
          <ac:spMkLst>
            <pc:docMk/>
            <pc:sldMk cId="1887927361" sldId="278"/>
            <ac:spMk id="13" creationId="{29F31D46-2E49-F5D9-EC65-82C8B4A1478C}"/>
          </ac:spMkLst>
        </pc:spChg>
        <pc:spChg chg="mod">
          <ac:chgData name="Maëlys SAILLANT" userId="S::maelys.saillant@g2a-consulting.fr::7b36b719-b8b9-429d-9a83-567ae6915595" providerId="AD" clId="Web-{7B11C211-CC2D-E675-9B40-CC74F9F9FAE8}" dt="2025-09-12T08:23:15.740" v="27" actId="20577"/>
          <ac:spMkLst>
            <pc:docMk/>
            <pc:sldMk cId="1887927361" sldId="278"/>
            <ac:spMk id="16" creationId="{A3288476-2634-1545-9087-529B4B10788C}"/>
          </ac:spMkLst>
        </pc:spChg>
      </pc:sldChg>
    </pc:docChg>
  </pc:docChgLst>
  <pc:docChgLst>
    <pc:chgData name="Maëlys SAILLANT" userId="7b36b719-b8b9-429d-9a83-567ae6915595" providerId="ADAL" clId="{4046B946-8932-4B68-AC9D-580186E80376}"/>
    <pc:docChg chg="undo custSel addSld delSld modSld sldOrd addMainMaster delMainMaster modMainMaster">
      <pc:chgData name="Maëlys SAILLANT" userId="7b36b719-b8b9-429d-9a83-567ae6915595" providerId="ADAL" clId="{4046B946-8932-4B68-AC9D-580186E80376}" dt="2025-08-08T13:34:13.782" v="1514" actId="167"/>
      <pc:docMkLst>
        <pc:docMk/>
      </pc:docMkLst>
      <pc:sldChg chg="modSp del mod modClrScheme chgLayout">
        <pc:chgData name="Maëlys SAILLANT" userId="7b36b719-b8b9-429d-9a83-567ae6915595" providerId="ADAL" clId="{4046B946-8932-4B68-AC9D-580186E80376}" dt="2025-08-06T10:01:57.560" v="678" actId="2696"/>
        <pc:sldMkLst>
          <pc:docMk/>
          <pc:sldMk cId="0" sldId="256"/>
        </pc:sldMkLst>
      </pc:sldChg>
      <pc:sldChg chg="addSp delSp modSp mod modClrScheme chgLayout">
        <pc:chgData name="Maëlys SAILLANT" userId="7b36b719-b8b9-429d-9a83-567ae6915595" providerId="ADAL" clId="{4046B946-8932-4B68-AC9D-580186E80376}" dt="2025-08-06T10:10:58.379" v="929"/>
        <pc:sldMkLst>
          <pc:docMk/>
          <pc:sldMk cId="0" sldId="257"/>
        </pc:sldMkLst>
        <pc:spChg chg="add mod ord">
          <ac:chgData name="Maëlys SAILLANT" userId="7b36b719-b8b9-429d-9a83-567ae6915595" providerId="ADAL" clId="{4046B946-8932-4B68-AC9D-580186E80376}" dt="2025-08-06T09:32:19.366" v="147" actId="167"/>
          <ac:spMkLst>
            <pc:docMk/>
            <pc:sldMk cId="0" sldId="257"/>
            <ac:spMk id="12" creationId="{D69613BF-EDA2-48BC-778F-B751412D4254}"/>
          </ac:spMkLst>
        </pc:spChg>
        <pc:spChg chg="add mod">
          <ac:chgData name="Maëlys SAILLANT" userId="7b36b719-b8b9-429d-9a83-567ae6915595" providerId="ADAL" clId="{4046B946-8932-4B68-AC9D-580186E80376}" dt="2025-08-06T09:36:21.163" v="155" actId="1076"/>
          <ac:spMkLst>
            <pc:docMk/>
            <pc:sldMk cId="0" sldId="257"/>
            <ac:spMk id="13" creationId="{B0D6F1FC-5259-1015-EDC0-31BBFD4F0B41}"/>
          </ac:spMkLst>
        </pc:spChg>
        <pc:spChg chg="mod ord">
          <ac:chgData name="Maëlys SAILLANT" userId="7b36b719-b8b9-429d-9a83-567ae6915595" providerId="ADAL" clId="{4046B946-8932-4B68-AC9D-580186E80376}" dt="2025-08-06T10:02:09.654" v="682" actId="700"/>
          <ac:spMkLst>
            <pc:docMk/>
            <pc:sldMk cId="0" sldId="257"/>
            <ac:spMk id="14" creationId="{E4011408-C079-0877-40D3-2E6D666025DA}"/>
          </ac:spMkLst>
        </pc:spChg>
        <pc:spChg chg="mod">
          <ac:chgData name="Maëlys SAILLANT" userId="7b36b719-b8b9-429d-9a83-567ae6915595" providerId="ADAL" clId="{4046B946-8932-4B68-AC9D-580186E80376}" dt="2025-08-06T10:10:58.379" v="929"/>
          <ac:spMkLst>
            <pc:docMk/>
            <pc:sldMk cId="0" sldId="257"/>
            <ac:spMk id="16" creationId="{6E9D7F58-75DD-CA5B-D2A8-3E1FDAB46A35}"/>
          </ac:spMkLst>
        </pc:spChg>
        <pc:spChg chg="mod">
          <ac:chgData name="Maëlys SAILLANT" userId="7b36b719-b8b9-429d-9a83-567ae6915595" providerId="ADAL" clId="{4046B946-8932-4B68-AC9D-580186E80376}" dt="2025-08-06T10:10:58.379" v="929"/>
          <ac:spMkLst>
            <pc:docMk/>
            <pc:sldMk cId="0" sldId="257"/>
            <ac:spMk id="17" creationId="{D698D9AF-EF02-D4CF-9A2E-4C17004E2916}"/>
          </ac:spMkLst>
        </pc:spChg>
        <pc:grpChg chg="add mod">
          <ac:chgData name="Maëlys SAILLANT" userId="7b36b719-b8b9-429d-9a83-567ae6915595" providerId="ADAL" clId="{4046B946-8932-4B68-AC9D-580186E80376}" dt="2025-08-06T10:10:58.379" v="929"/>
          <ac:grpSpMkLst>
            <pc:docMk/>
            <pc:sldMk cId="0" sldId="257"/>
            <ac:grpSpMk id="15" creationId="{0AAE5E61-62A6-4A5E-5863-0D3E28987737}"/>
          </ac:grpSpMkLst>
        </pc:grpChg>
      </pc:sldChg>
      <pc:sldChg chg="addSp delSp modSp mod modClrScheme chgLayout">
        <pc:chgData name="Maëlys SAILLANT" userId="7b36b719-b8b9-429d-9a83-567ae6915595" providerId="ADAL" clId="{4046B946-8932-4B68-AC9D-580186E80376}" dt="2025-08-06T10:10:55.240" v="927"/>
        <pc:sldMkLst>
          <pc:docMk/>
          <pc:sldMk cId="0" sldId="258"/>
        </pc:sldMkLst>
        <pc:spChg chg="mod">
          <ac:chgData name="Maëlys SAILLANT" userId="7b36b719-b8b9-429d-9a83-567ae6915595" providerId="ADAL" clId="{4046B946-8932-4B68-AC9D-580186E80376}" dt="2025-08-06T09:31:53.119" v="141" actId="1076"/>
          <ac:spMkLst>
            <pc:docMk/>
            <pc:sldMk cId="0" sldId="258"/>
            <ac:spMk id="10" creationId="{00000000-0000-0000-0000-000000000000}"/>
          </ac:spMkLst>
        </pc:spChg>
        <pc:spChg chg="add mod ord">
          <ac:chgData name="Maëlys SAILLANT" userId="7b36b719-b8b9-429d-9a83-567ae6915595" providerId="ADAL" clId="{4046B946-8932-4B68-AC9D-580186E80376}" dt="2025-08-06T09:31:32.448" v="136" actId="1076"/>
          <ac:spMkLst>
            <pc:docMk/>
            <pc:sldMk cId="0" sldId="258"/>
            <ac:spMk id="12" creationId="{305D4208-D762-39BD-BC02-4710D4A8396A}"/>
          </ac:spMkLst>
        </pc:spChg>
        <pc:spChg chg="add mod ord">
          <ac:chgData name="Maëlys SAILLANT" userId="7b36b719-b8b9-429d-9a83-567ae6915595" providerId="ADAL" clId="{4046B946-8932-4B68-AC9D-580186E80376}" dt="2025-08-06T09:31:57.906" v="142" actId="1076"/>
          <ac:spMkLst>
            <pc:docMk/>
            <pc:sldMk cId="0" sldId="258"/>
            <ac:spMk id="13" creationId="{573F6F93-3225-CA13-EA49-B80713A458EA}"/>
          </ac:spMkLst>
        </pc:spChg>
        <pc:spChg chg="add mod">
          <ac:chgData name="Maëlys SAILLANT" userId="7b36b719-b8b9-429d-9a83-567ae6915595" providerId="ADAL" clId="{4046B946-8932-4B68-AC9D-580186E80376}" dt="2025-08-06T09:36:40.253" v="176" actId="1076"/>
          <ac:spMkLst>
            <pc:docMk/>
            <pc:sldMk cId="0" sldId="258"/>
            <ac:spMk id="14" creationId="{256C5E8A-BA14-A76D-23D2-FD8756294E20}"/>
          </ac:spMkLst>
        </pc:spChg>
        <pc:spChg chg="mod ord">
          <ac:chgData name="Maëlys SAILLANT" userId="7b36b719-b8b9-429d-9a83-567ae6915595" providerId="ADAL" clId="{4046B946-8932-4B68-AC9D-580186E80376}" dt="2025-08-06T10:02:17.142" v="683" actId="700"/>
          <ac:spMkLst>
            <pc:docMk/>
            <pc:sldMk cId="0" sldId="258"/>
            <ac:spMk id="15" creationId="{4846A6B6-E977-D54D-ACCE-D5935A820194}"/>
          </ac:spMkLst>
        </pc:spChg>
        <pc:spChg chg="mod">
          <ac:chgData name="Maëlys SAILLANT" userId="7b36b719-b8b9-429d-9a83-567ae6915595" providerId="ADAL" clId="{4046B946-8932-4B68-AC9D-580186E80376}" dt="2025-08-06T10:10:55.240" v="927"/>
          <ac:spMkLst>
            <pc:docMk/>
            <pc:sldMk cId="0" sldId="258"/>
            <ac:spMk id="17" creationId="{E73C816D-A5D2-BC2D-8C92-73BBD564226F}"/>
          </ac:spMkLst>
        </pc:spChg>
        <pc:spChg chg="mod">
          <ac:chgData name="Maëlys SAILLANT" userId="7b36b719-b8b9-429d-9a83-567ae6915595" providerId="ADAL" clId="{4046B946-8932-4B68-AC9D-580186E80376}" dt="2025-08-06T10:10:55.240" v="927"/>
          <ac:spMkLst>
            <pc:docMk/>
            <pc:sldMk cId="0" sldId="258"/>
            <ac:spMk id="18" creationId="{25E4FFEF-C644-B267-B205-7BE4DE09E933}"/>
          </ac:spMkLst>
        </pc:spChg>
        <pc:grpChg chg="add mod">
          <ac:chgData name="Maëlys SAILLANT" userId="7b36b719-b8b9-429d-9a83-567ae6915595" providerId="ADAL" clId="{4046B946-8932-4B68-AC9D-580186E80376}" dt="2025-08-06T10:10:55.240" v="927"/>
          <ac:grpSpMkLst>
            <pc:docMk/>
            <pc:sldMk cId="0" sldId="258"/>
            <ac:grpSpMk id="16" creationId="{00CFB3D3-C3B1-E3AD-1F09-B3817A11C24C}"/>
          </ac:grpSpMkLst>
        </pc:grpChg>
      </pc:sldChg>
      <pc:sldChg chg="addSp delSp modSp mod modClrScheme chgLayout">
        <pc:chgData name="Maëlys SAILLANT" userId="7b36b719-b8b9-429d-9a83-567ae6915595" providerId="ADAL" clId="{4046B946-8932-4B68-AC9D-580186E80376}" dt="2025-08-06T10:10:51.245" v="925"/>
        <pc:sldMkLst>
          <pc:docMk/>
          <pc:sldMk cId="0" sldId="259"/>
        </pc:sldMkLst>
        <pc:spChg chg="mod ord">
          <ac:chgData name="Maëlys SAILLANT" userId="7b36b719-b8b9-429d-9a83-567ae6915595" providerId="ADAL" clId="{4046B946-8932-4B68-AC9D-580186E80376}" dt="2025-08-06T10:02:19.666" v="684" actId="700"/>
          <ac:spMkLst>
            <pc:docMk/>
            <pc:sldMk cId="0" sldId="259"/>
            <ac:spMk id="10" creationId="{DCFE06A6-F614-23F1-31B1-B477360B367D}"/>
          </ac:spMkLst>
        </pc:spChg>
        <pc:spChg chg="mod">
          <ac:chgData name="Maëlys SAILLANT" userId="7b36b719-b8b9-429d-9a83-567ae6915595" providerId="ADAL" clId="{4046B946-8932-4B68-AC9D-580186E80376}" dt="2025-08-06T10:10:51.245" v="925"/>
          <ac:spMkLst>
            <pc:docMk/>
            <pc:sldMk cId="0" sldId="259"/>
            <ac:spMk id="12" creationId="{C529FE96-CB7A-830F-71B8-2B7ADC26F63B}"/>
          </ac:spMkLst>
        </pc:spChg>
        <pc:spChg chg="mod">
          <ac:chgData name="Maëlys SAILLANT" userId="7b36b719-b8b9-429d-9a83-567ae6915595" providerId="ADAL" clId="{4046B946-8932-4B68-AC9D-580186E80376}" dt="2025-08-06T10:10:51.245" v="925"/>
          <ac:spMkLst>
            <pc:docMk/>
            <pc:sldMk cId="0" sldId="259"/>
            <ac:spMk id="13" creationId="{82B0E721-9E25-A1EB-BF3F-E22079487A0F}"/>
          </ac:spMkLst>
        </pc:spChg>
        <pc:grpChg chg="add mod">
          <ac:chgData name="Maëlys SAILLANT" userId="7b36b719-b8b9-429d-9a83-567ae6915595" providerId="ADAL" clId="{4046B946-8932-4B68-AC9D-580186E80376}" dt="2025-08-06T10:10:51.245" v="925"/>
          <ac:grpSpMkLst>
            <pc:docMk/>
            <pc:sldMk cId="0" sldId="259"/>
            <ac:grpSpMk id="11" creationId="{048E07F8-170E-FE04-B408-7E3DBCC90EA8}"/>
          </ac:grpSpMkLst>
        </pc:grpChg>
      </pc:sldChg>
      <pc:sldChg chg="addSp delSp modSp mod modClrScheme chgLayout">
        <pc:chgData name="Maëlys SAILLANT" userId="7b36b719-b8b9-429d-9a83-567ae6915595" providerId="ADAL" clId="{4046B946-8932-4B68-AC9D-580186E80376}" dt="2025-08-08T13:21:30.783" v="1125" actId="14100"/>
        <pc:sldMkLst>
          <pc:docMk/>
          <pc:sldMk cId="0" sldId="260"/>
        </pc:sldMkLst>
        <pc:spChg chg="mod">
          <ac:chgData name="Maëlys SAILLANT" userId="7b36b719-b8b9-429d-9a83-567ae6915595" providerId="ADAL" clId="{4046B946-8932-4B68-AC9D-580186E80376}" dt="2025-08-08T13:21:23.668" v="1124" actId="20577"/>
          <ac:spMkLst>
            <pc:docMk/>
            <pc:sldMk cId="0" sldId="260"/>
            <ac:spMk id="9" creationId="{00000000-0000-0000-0000-000000000000}"/>
          </ac:spMkLst>
        </pc:spChg>
        <pc:spChg chg="add mod ord">
          <ac:chgData name="Maëlys SAILLANT" userId="7b36b719-b8b9-429d-9a83-567ae6915595" providerId="ADAL" clId="{4046B946-8932-4B68-AC9D-580186E80376}" dt="2025-08-08T13:21:30.783" v="1125" actId="14100"/>
          <ac:spMkLst>
            <pc:docMk/>
            <pc:sldMk cId="0" sldId="260"/>
            <ac:spMk id="12" creationId="{5AA8FA23-AFAF-0783-B4BA-D2E2DF3C5760}"/>
          </ac:spMkLst>
        </pc:spChg>
        <pc:spChg chg="add mod">
          <ac:chgData name="Maëlys SAILLANT" userId="7b36b719-b8b9-429d-9a83-567ae6915595" providerId="ADAL" clId="{4046B946-8932-4B68-AC9D-580186E80376}" dt="2025-08-06T09:37:21.874" v="201" actId="20577"/>
          <ac:spMkLst>
            <pc:docMk/>
            <pc:sldMk cId="0" sldId="260"/>
            <ac:spMk id="13" creationId="{0A0E4EDE-8FC7-41ED-01AF-6FF36CDCFB8B}"/>
          </ac:spMkLst>
        </pc:spChg>
        <pc:spChg chg="mod ord">
          <ac:chgData name="Maëlys SAILLANT" userId="7b36b719-b8b9-429d-9a83-567ae6915595" providerId="ADAL" clId="{4046B946-8932-4B68-AC9D-580186E80376}" dt="2025-08-06T10:02:22.242" v="685" actId="700"/>
          <ac:spMkLst>
            <pc:docMk/>
            <pc:sldMk cId="0" sldId="260"/>
            <ac:spMk id="14" creationId="{2FF34C03-9109-2F5A-4DA7-B52FB0C7A8D3}"/>
          </ac:spMkLst>
        </pc:spChg>
        <pc:spChg chg="mod">
          <ac:chgData name="Maëlys SAILLANT" userId="7b36b719-b8b9-429d-9a83-567ae6915595" providerId="ADAL" clId="{4046B946-8932-4B68-AC9D-580186E80376}" dt="2025-08-06T10:10:48.050" v="923"/>
          <ac:spMkLst>
            <pc:docMk/>
            <pc:sldMk cId="0" sldId="260"/>
            <ac:spMk id="16" creationId="{4F61CDD4-FD8D-54A4-192E-4532103E9021}"/>
          </ac:spMkLst>
        </pc:spChg>
        <pc:spChg chg="mod">
          <ac:chgData name="Maëlys SAILLANT" userId="7b36b719-b8b9-429d-9a83-567ae6915595" providerId="ADAL" clId="{4046B946-8932-4B68-AC9D-580186E80376}" dt="2025-08-06T10:10:48.050" v="923"/>
          <ac:spMkLst>
            <pc:docMk/>
            <pc:sldMk cId="0" sldId="260"/>
            <ac:spMk id="17" creationId="{E8B23FEC-F82F-C452-370C-6D349E534CD2}"/>
          </ac:spMkLst>
        </pc:spChg>
        <pc:grpChg chg="add mod">
          <ac:chgData name="Maëlys SAILLANT" userId="7b36b719-b8b9-429d-9a83-567ae6915595" providerId="ADAL" clId="{4046B946-8932-4B68-AC9D-580186E80376}" dt="2025-08-06T10:10:48.050" v="923"/>
          <ac:grpSpMkLst>
            <pc:docMk/>
            <pc:sldMk cId="0" sldId="260"/>
            <ac:grpSpMk id="15" creationId="{CC4D734C-EA73-E91C-0BFF-B5FBD8849336}"/>
          </ac:grpSpMkLst>
        </pc:grpChg>
      </pc:sldChg>
      <pc:sldChg chg="addSp delSp modSp mod modClrScheme chgLayout">
        <pc:chgData name="Maëlys SAILLANT" userId="7b36b719-b8b9-429d-9a83-567ae6915595" providerId="ADAL" clId="{4046B946-8932-4B68-AC9D-580186E80376}" dt="2025-08-06T10:10:44.550" v="921"/>
        <pc:sldMkLst>
          <pc:docMk/>
          <pc:sldMk cId="0" sldId="261"/>
        </pc:sldMkLst>
        <pc:spChg chg="mod ord">
          <ac:chgData name="Maëlys SAILLANT" userId="7b36b719-b8b9-429d-9a83-567ae6915595" providerId="ADAL" clId="{4046B946-8932-4B68-AC9D-580186E80376}" dt="2025-08-06T09:30:28.699" v="117" actId="1076"/>
          <ac:spMkLst>
            <pc:docMk/>
            <pc:sldMk cId="0" sldId="261"/>
            <ac:spMk id="11" creationId="{00000000-0000-0000-0000-000000000000}"/>
          </ac:spMkLst>
        </pc:spChg>
        <pc:spChg chg="add mod ord">
          <ac:chgData name="Maëlys SAILLANT" userId="7b36b719-b8b9-429d-9a83-567ae6915595" providerId="ADAL" clId="{4046B946-8932-4B68-AC9D-580186E80376}" dt="2025-08-06T09:30:23.780" v="116" actId="1076"/>
          <ac:spMkLst>
            <pc:docMk/>
            <pc:sldMk cId="0" sldId="261"/>
            <ac:spMk id="14" creationId="{371AE203-6859-8C54-F650-3AEF9CE8DB8A}"/>
          </ac:spMkLst>
        </pc:spChg>
        <pc:spChg chg="add mod ord">
          <ac:chgData name="Maëlys SAILLANT" userId="7b36b719-b8b9-429d-9a83-567ae6915595" providerId="ADAL" clId="{4046B946-8932-4B68-AC9D-580186E80376}" dt="2025-08-06T09:29:58.755" v="112" actId="1076"/>
          <ac:spMkLst>
            <pc:docMk/>
            <pc:sldMk cId="0" sldId="261"/>
            <ac:spMk id="15" creationId="{383E56C6-3403-4F96-F5F7-AB2D19A2458C}"/>
          </ac:spMkLst>
        </pc:spChg>
        <pc:spChg chg="add mod">
          <ac:chgData name="Maëlys SAILLANT" userId="7b36b719-b8b9-429d-9a83-567ae6915595" providerId="ADAL" clId="{4046B946-8932-4B68-AC9D-580186E80376}" dt="2025-08-06T09:37:48.087" v="226" actId="20577"/>
          <ac:spMkLst>
            <pc:docMk/>
            <pc:sldMk cId="0" sldId="261"/>
            <ac:spMk id="16" creationId="{D3C74570-404A-D1B8-DD7B-BCE7BB1B3120}"/>
          </ac:spMkLst>
        </pc:spChg>
        <pc:spChg chg="mod ord">
          <ac:chgData name="Maëlys SAILLANT" userId="7b36b719-b8b9-429d-9a83-567ae6915595" providerId="ADAL" clId="{4046B946-8932-4B68-AC9D-580186E80376}" dt="2025-08-06T10:02:24.957" v="686" actId="700"/>
          <ac:spMkLst>
            <pc:docMk/>
            <pc:sldMk cId="0" sldId="261"/>
            <ac:spMk id="17" creationId="{0199BC3E-8A73-141B-FFC7-3955D0AADEAA}"/>
          </ac:spMkLst>
        </pc:spChg>
        <pc:spChg chg="mod">
          <ac:chgData name="Maëlys SAILLANT" userId="7b36b719-b8b9-429d-9a83-567ae6915595" providerId="ADAL" clId="{4046B946-8932-4B68-AC9D-580186E80376}" dt="2025-08-06T10:10:44.550" v="921"/>
          <ac:spMkLst>
            <pc:docMk/>
            <pc:sldMk cId="0" sldId="261"/>
            <ac:spMk id="19" creationId="{67B53671-F0EF-3EB0-C535-6B7A930F90C7}"/>
          </ac:spMkLst>
        </pc:spChg>
        <pc:spChg chg="mod">
          <ac:chgData name="Maëlys SAILLANT" userId="7b36b719-b8b9-429d-9a83-567ae6915595" providerId="ADAL" clId="{4046B946-8932-4B68-AC9D-580186E80376}" dt="2025-08-06T10:10:44.550" v="921"/>
          <ac:spMkLst>
            <pc:docMk/>
            <pc:sldMk cId="0" sldId="261"/>
            <ac:spMk id="20" creationId="{93745ACC-0860-3570-864A-40FD99C54AD4}"/>
          </ac:spMkLst>
        </pc:spChg>
        <pc:grpChg chg="add mod">
          <ac:chgData name="Maëlys SAILLANT" userId="7b36b719-b8b9-429d-9a83-567ae6915595" providerId="ADAL" clId="{4046B946-8932-4B68-AC9D-580186E80376}" dt="2025-08-06T10:10:44.550" v="921"/>
          <ac:grpSpMkLst>
            <pc:docMk/>
            <pc:sldMk cId="0" sldId="261"/>
            <ac:grpSpMk id="18" creationId="{D45ACC49-E65B-5242-9AA9-B684F9570120}"/>
          </ac:grpSpMkLst>
        </pc:grpChg>
      </pc:sldChg>
      <pc:sldChg chg="addSp modSp mod modClrScheme chgLayout">
        <pc:chgData name="Maëlys SAILLANT" userId="7b36b719-b8b9-429d-9a83-567ae6915595" providerId="ADAL" clId="{4046B946-8932-4B68-AC9D-580186E80376}" dt="2025-08-08T13:22:45.154" v="1178" actId="167"/>
        <pc:sldMkLst>
          <pc:docMk/>
          <pc:sldMk cId="0" sldId="262"/>
        </pc:sldMkLst>
        <pc:spChg chg="mod">
          <ac:chgData name="Maëlys SAILLANT" userId="7b36b719-b8b9-429d-9a83-567ae6915595" providerId="ADAL" clId="{4046B946-8932-4B68-AC9D-580186E80376}" dt="2025-08-06T10:10:15.450" v="913" actId="1035"/>
          <ac:spMkLst>
            <pc:docMk/>
            <pc:sldMk cId="0" sldId="262"/>
            <ac:spMk id="3" creationId="{00000000-0000-0000-0000-000000000000}"/>
          </ac:spMkLst>
        </pc:spChg>
        <pc:spChg chg="mod">
          <ac:chgData name="Maëlys SAILLANT" userId="7b36b719-b8b9-429d-9a83-567ae6915595" providerId="ADAL" clId="{4046B946-8932-4B68-AC9D-580186E80376}" dt="2025-08-06T10:09:50.887" v="904" actId="29295"/>
          <ac:spMkLst>
            <pc:docMk/>
            <pc:sldMk cId="0" sldId="262"/>
            <ac:spMk id="4" creationId="{00000000-0000-0000-0000-000000000000}"/>
          </ac:spMkLst>
        </pc:spChg>
        <pc:spChg chg="mod">
          <ac:chgData name="Maëlys SAILLANT" userId="7b36b719-b8b9-429d-9a83-567ae6915595" providerId="ADAL" clId="{4046B946-8932-4B68-AC9D-580186E80376}" dt="2025-08-08T13:22:16.435" v="1169" actId="14100"/>
          <ac:spMkLst>
            <pc:docMk/>
            <pc:sldMk cId="0" sldId="262"/>
            <ac:spMk id="11" creationId="{00000000-0000-0000-0000-000000000000}"/>
          </ac:spMkLst>
        </pc:spChg>
        <pc:spChg chg="mod">
          <ac:chgData name="Maëlys SAILLANT" userId="7b36b719-b8b9-429d-9a83-567ae6915595" providerId="ADAL" clId="{4046B946-8932-4B68-AC9D-580186E80376}" dt="2025-08-08T13:22:30.470" v="1174" actId="14100"/>
          <ac:spMkLst>
            <pc:docMk/>
            <pc:sldMk cId="0" sldId="262"/>
            <ac:spMk id="12" creationId="{00000000-0000-0000-0000-000000000000}"/>
          </ac:spMkLst>
        </pc:spChg>
        <pc:spChg chg="add mod ord">
          <ac:chgData name="Maëlys SAILLANT" userId="7b36b719-b8b9-429d-9a83-567ae6915595" providerId="ADAL" clId="{4046B946-8932-4B68-AC9D-580186E80376}" dt="2025-08-08T13:22:20.581" v="1170" actId="14100"/>
          <ac:spMkLst>
            <pc:docMk/>
            <pc:sldMk cId="0" sldId="262"/>
            <ac:spMk id="14" creationId="{9516B3E1-FC7D-F4CC-44CF-5A806528580C}"/>
          </ac:spMkLst>
        </pc:spChg>
        <pc:spChg chg="add mod">
          <ac:chgData name="Maëlys SAILLANT" userId="7b36b719-b8b9-429d-9a83-567ae6915595" providerId="ADAL" clId="{4046B946-8932-4B68-AC9D-580186E80376}" dt="2025-08-08T13:22:26.548" v="1172" actId="1076"/>
          <ac:spMkLst>
            <pc:docMk/>
            <pc:sldMk cId="0" sldId="262"/>
            <ac:spMk id="15" creationId="{131205F6-9CB5-D15C-4337-9DF0FB94DB9E}"/>
          </ac:spMkLst>
        </pc:spChg>
        <pc:spChg chg="mod ord">
          <ac:chgData name="Maëlys SAILLANT" userId="7b36b719-b8b9-429d-9a83-567ae6915595" providerId="ADAL" clId="{4046B946-8932-4B68-AC9D-580186E80376}" dt="2025-08-06T10:02:28.038" v="687" actId="700"/>
          <ac:spMkLst>
            <pc:docMk/>
            <pc:sldMk cId="0" sldId="262"/>
            <ac:spMk id="16" creationId="{3B698EF6-475D-A2B1-7D27-1D1E3DC58752}"/>
          </ac:spMkLst>
        </pc:spChg>
        <pc:spChg chg="add mod ord">
          <ac:chgData name="Maëlys SAILLANT" userId="7b36b719-b8b9-429d-9a83-567ae6915595" providerId="ADAL" clId="{4046B946-8932-4B68-AC9D-580186E80376}" dt="2025-08-08T13:22:45.154" v="1178" actId="167"/>
          <ac:spMkLst>
            <pc:docMk/>
            <pc:sldMk cId="0" sldId="262"/>
            <ac:spMk id="17" creationId="{F696A618-CC49-E6AA-5EF2-8238BF818DE7}"/>
          </ac:spMkLst>
        </pc:spChg>
        <pc:grpChg chg="mod">
          <ac:chgData name="Maëlys SAILLANT" userId="7b36b719-b8b9-429d-9a83-567ae6915595" providerId="ADAL" clId="{4046B946-8932-4B68-AC9D-580186E80376}" dt="2025-08-06T10:10:12.182" v="909" actId="1036"/>
          <ac:grpSpMkLst>
            <pc:docMk/>
            <pc:sldMk cId="0" sldId="262"/>
            <ac:grpSpMk id="2" creationId="{00000000-0000-0000-0000-000000000000}"/>
          </ac:grpSpMkLst>
        </pc:grpChg>
      </pc:sldChg>
      <pc:sldChg chg="addSp delSp modSp mod modClrScheme chgLayout">
        <pc:chgData name="Maëlys SAILLANT" userId="7b36b719-b8b9-429d-9a83-567ae6915595" providerId="ADAL" clId="{4046B946-8932-4B68-AC9D-580186E80376}" dt="2025-08-08T13:23:37.297" v="1221" actId="14100"/>
        <pc:sldMkLst>
          <pc:docMk/>
          <pc:sldMk cId="0" sldId="263"/>
        </pc:sldMkLst>
        <pc:spChg chg="mod ord">
          <ac:chgData name="Maëlys SAILLANT" userId="7b36b719-b8b9-429d-9a83-567ae6915595" providerId="ADAL" clId="{4046B946-8932-4B68-AC9D-580186E80376}" dt="2025-08-08T13:23:37.297" v="1221" actId="14100"/>
          <ac:spMkLst>
            <pc:docMk/>
            <pc:sldMk cId="0" sldId="263"/>
            <ac:spMk id="10" creationId="{00000000-0000-0000-0000-000000000000}"/>
          </ac:spMkLst>
        </pc:spChg>
        <pc:spChg chg="add mod ord">
          <ac:chgData name="Maëlys SAILLANT" userId="7b36b719-b8b9-429d-9a83-567ae6915595" providerId="ADAL" clId="{4046B946-8932-4B68-AC9D-580186E80376}" dt="2025-08-08T13:23:33.970" v="1220" actId="14100"/>
          <ac:spMkLst>
            <pc:docMk/>
            <pc:sldMk cId="0" sldId="263"/>
            <ac:spMk id="15" creationId="{A51634F4-27FC-62DC-F408-0899B54922C3}"/>
          </ac:spMkLst>
        </pc:spChg>
        <pc:spChg chg="add mod ord">
          <ac:chgData name="Maëlys SAILLANT" userId="7b36b719-b8b9-429d-9a83-567ae6915595" providerId="ADAL" clId="{4046B946-8932-4B68-AC9D-580186E80376}" dt="2025-08-06T09:29:05.702" v="94" actId="167"/>
          <ac:spMkLst>
            <pc:docMk/>
            <pc:sldMk cId="0" sldId="263"/>
            <ac:spMk id="16" creationId="{BDA4BE03-5EEE-8798-780F-70B3779808A9}"/>
          </ac:spMkLst>
        </pc:spChg>
        <pc:spChg chg="add mod">
          <ac:chgData name="Maëlys SAILLANT" userId="7b36b719-b8b9-429d-9a83-567ae6915595" providerId="ADAL" clId="{4046B946-8932-4B68-AC9D-580186E80376}" dt="2025-08-06T09:38:23.867" v="280" actId="1076"/>
          <ac:spMkLst>
            <pc:docMk/>
            <pc:sldMk cId="0" sldId="263"/>
            <ac:spMk id="17" creationId="{9AA61A92-72D9-617B-D3E5-D8B14A27EAF9}"/>
          </ac:spMkLst>
        </pc:spChg>
        <pc:spChg chg="mod ord">
          <ac:chgData name="Maëlys SAILLANT" userId="7b36b719-b8b9-429d-9a83-567ae6915595" providerId="ADAL" clId="{4046B946-8932-4B68-AC9D-580186E80376}" dt="2025-08-06T10:02:31.024" v="688" actId="700"/>
          <ac:spMkLst>
            <pc:docMk/>
            <pc:sldMk cId="0" sldId="263"/>
            <ac:spMk id="18" creationId="{C5B76CB9-63B8-3B4F-08D3-19EA3828DFB9}"/>
          </ac:spMkLst>
        </pc:spChg>
        <pc:spChg chg="mod">
          <ac:chgData name="Maëlys SAILLANT" userId="7b36b719-b8b9-429d-9a83-567ae6915595" providerId="ADAL" clId="{4046B946-8932-4B68-AC9D-580186E80376}" dt="2025-08-06T10:10:39.146" v="919"/>
          <ac:spMkLst>
            <pc:docMk/>
            <pc:sldMk cId="0" sldId="263"/>
            <ac:spMk id="20" creationId="{953B93E7-C316-5C7A-BFDD-464C45D41669}"/>
          </ac:spMkLst>
        </pc:spChg>
        <pc:spChg chg="mod">
          <ac:chgData name="Maëlys SAILLANT" userId="7b36b719-b8b9-429d-9a83-567ae6915595" providerId="ADAL" clId="{4046B946-8932-4B68-AC9D-580186E80376}" dt="2025-08-06T10:10:39.146" v="919"/>
          <ac:spMkLst>
            <pc:docMk/>
            <pc:sldMk cId="0" sldId="263"/>
            <ac:spMk id="21" creationId="{3A7C60B5-9E0D-AE1E-8288-B49502FAE767}"/>
          </ac:spMkLst>
        </pc:spChg>
        <pc:grpChg chg="add mod">
          <ac:chgData name="Maëlys SAILLANT" userId="7b36b719-b8b9-429d-9a83-567ae6915595" providerId="ADAL" clId="{4046B946-8932-4B68-AC9D-580186E80376}" dt="2025-08-06T10:10:39.146" v="919"/>
          <ac:grpSpMkLst>
            <pc:docMk/>
            <pc:sldMk cId="0" sldId="263"/>
            <ac:grpSpMk id="19" creationId="{C90565A4-E27E-8BD3-3A72-182D5B64DE63}"/>
          </ac:grpSpMkLst>
        </pc:grpChg>
      </pc:sldChg>
      <pc:sldChg chg="addSp delSp modSp mod modClrScheme chgLayout">
        <pc:chgData name="Maëlys SAILLANT" userId="7b36b719-b8b9-429d-9a83-567ae6915595" providerId="ADAL" clId="{4046B946-8932-4B68-AC9D-580186E80376}" dt="2025-08-06T10:10:36.372" v="917"/>
        <pc:sldMkLst>
          <pc:docMk/>
          <pc:sldMk cId="0" sldId="264"/>
        </pc:sldMkLst>
        <pc:spChg chg="add mod ord">
          <ac:chgData name="Maëlys SAILLANT" userId="7b36b719-b8b9-429d-9a83-567ae6915595" providerId="ADAL" clId="{4046B946-8932-4B68-AC9D-580186E80376}" dt="2025-08-06T09:28:28.308" v="77" actId="14100"/>
          <ac:spMkLst>
            <pc:docMk/>
            <pc:sldMk cId="0" sldId="264"/>
            <ac:spMk id="13" creationId="{2B0BEFDF-6CE1-573A-2087-FCA25544E327}"/>
          </ac:spMkLst>
        </pc:spChg>
        <pc:spChg chg="add mod">
          <ac:chgData name="Maëlys SAILLANT" userId="7b36b719-b8b9-429d-9a83-567ae6915595" providerId="ADAL" clId="{4046B946-8932-4B68-AC9D-580186E80376}" dt="2025-08-06T09:38:39.017" v="310" actId="20577"/>
          <ac:spMkLst>
            <pc:docMk/>
            <pc:sldMk cId="0" sldId="264"/>
            <ac:spMk id="14" creationId="{865A06C8-F023-5628-6EC6-07D4A812C9D2}"/>
          </ac:spMkLst>
        </pc:spChg>
        <pc:spChg chg="mod ord">
          <ac:chgData name="Maëlys SAILLANT" userId="7b36b719-b8b9-429d-9a83-567ae6915595" providerId="ADAL" clId="{4046B946-8932-4B68-AC9D-580186E80376}" dt="2025-08-06T10:02:33.339" v="689" actId="700"/>
          <ac:spMkLst>
            <pc:docMk/>
            <pc:sldMk cId="0" sldId="264"/>
            <ac:spMk id="15" creationId="{11668225-F607-DEC9-402D-D2AC002D7761}"/>
          </ac:spMkLst>
        </pc:spChg>
        <pc:spChg chg="mod">
          <ac:chgData name="Maëlys SAILLANT" userId="7b36b719-b8b9-429d-9a83-567ae6915595" providerId="ADAL" clId="{4046B946-8932-4B68-AC9D-580186E80376}" dt="2025-08-06T10:10:36.372" v="917"/>
          <ac:spMkLst>
            <pc:docMk/>
            <pc:sldMk cId="0" sldId="264"/>
            <ac:spMk id="17" creationId="{C3D3B3F5-25EC-8C00-9685-908922D8425F}"/>
          </ac:spMkLst>
        </pc:spChg>
        <pc:spChg chg="mod">
          <ac:chgData name="Maëlys SAILLANT" userId="7b36b719-b8b9-429d-9a83-567ae6915595" providerId="ADAL" clId="{4046B946-8932-4B68-AC9D-580186E80376}" dt="2025-08-06T10:10:36.372" v="917"/>
          <ac:spMkLst>
            <pc:docMk/>
            <pc:sldMk cId="0" sldId="264"/>
            <ac:spMk id="18" creationId="{5F858DF7-C585-55F1-E6FF-30F7EFDB76A3}"/>
          </ac:spMkLst>
        </pc:spChg>
        <pc:grpChg chg="add mod">
          <ac:chgData name="Maëlys SAILLANT" userId="7b36b719-b8b9-429d-9a83-567ae6915595" providerId="ADAL" clId="{4046B946-8932-4B68-AC9D-580186E80376}" dt="2025-08-06T10:10:36.372" v="917"/>
          <ac:grpSpMkLst>
            <pc:docMk/>
            <pc:sldMk cId="0" sldId="264"/>
            <ac:grpSpMk id="16" creationId="{A6B7E6CA-4EDE-27AE-B728-FA5843A580C8}"/>
          </ac:grpSpMkLst>
        </pc:grpChg>
      </pc:sldChg>
      <pc:sldChg chg="addSp delSp modSp mod modClrScheme chgLayout">
        <pc:chgData name="Maëlys SAILLANT" userId="7b36b719-b8b9-429d-9a83-567ae6915595" providerId="ADAL" clId="{4046B946-8932-4B68-AC9D-580186E80376}" dt="2025-08-08T13:24:39.654" v="1245" actId="167"/>
        <pc:sldMkLst>
          <pc:docMk/>
          <pc:sldMk cId="0" sldId="265"/>
        </pc:sldMkLst>
        <pc:spChg chg="add mod ord">
          <ac:chgData name="Maëlys SAILLANT" userId="7b36b719-b8b9-429d-9a83-567ae6915595" providerId="ADAL" clId="{4046B946-8932-4B68-AC9D-580186E80376}" dt="2025-08-08T13:24:39.654" v="1245" actId="167"/>
          <ac:spMkLst>
            <pc:docMk/>
            <pc:sldMk cId="0" sldId="265"/>
            <ac:spMk id="2" creationId="{93F231E4-F8C0-E1A9-353C-C8AB96C61876}"/>
          </ac:spMkLst>
        </pc:spChg>
        <pc:spChg chg="mod">
          <ac:chgData name="Maëlys SAILLANT" userId="7b36b719-b8b9-429d-9a83-567ae6915595" providerId="ADAL" clId="{4046B946-8932-4B68-AC9D-580186E80376}" dt="2025-08-08T13:24:32.837" v="1243" actId="1076"/>
          <ac:spMkLst>
            <pc:docMk/>
            <pc:sldMk cId="0" sldId="265"/>
            <ac:spMk id="11" creationId="{00000000-0000-0000-0000-000000000000}"/>
          </ac:spMkLst>
        </pc:spChg>
        <pc:spChg chg="mod">
          <ac:chgData name="Maëlys SAILLANT" userId="7b36b719-b8b9-429d-9a83-567ae6915595" providerId="ADAL" clId="{4046B946-8932-4B68-AC9D-580186E80376}" dt="2025-08-08T13:24:15.408" v="1236" actId="1076"/>
          <ac:spMkLst>
            <pc:docMk/>
            <pc:sldMk cId="0" sldId="265"/>
            <ac:spMk id="12" creationId="{00000000-0000-0000-0000-000000000000}"/>
          </ac:spMkLst>
        </pc:spChg>
        <pc:spChg chg="add mod ord">
          <ac:chgData name="Maëlys SAILLANT" userId="7b36b719-b8b9-429d-9a83-567ae6915595" providerId="ADAL" clId="{4046B946-8932-4B68-AC9D-580186E80376}" dt="2025-08-08T13:24:30.298" v="1242" actId="14100"/>
          <ac:spMkLst>
            <pc:docMk/>
            <pc:sldMk cId="0" sldId="265"/>
            <ac:spMk id="14" creationId="{AA0030F1-F7F8-526D-18CF-314CF91A0AB5}"/>
          </ac:spMkLst>
        </pc:spChg>
        <pc:spChg chg="add mod">
          <ac:chgData name="Maëlys SAILLANT" userId="7b36b719-b8b9-429d-9a83-567ae6915595" providerId="ADAL" clId="{4046B946-8932-4B68-AC9D-580186E80376}" dt="2025-08-06T09:38:52.508" v="326" actId="20577"/>
          <ac:spMkLst>
            <pc:docMk/>
            <pc:sldMk cId="0" sldId="265"/>
            <ac:spMk id="15" creationId="{CE9E9F48-F086-22DA-C4DB-A3AC2595BB32}"/>
          </ac:spMkLst>
        </pc:spChg>
        <pc:spChg chg="mod ord">
          <ac:chgData name="Maëlys SAILLANT" userId="7b36b719-b8b9-429d-9a83-567ae6915595" providerId="ADAL" clId="{4046B946-8932-4B68-AC9D-580186E80376}" dt="2025-08-06T10:02:36.213" v="690" actId="700"/>
          <ac:spMkLst>
            <pc:docMk/>
            <pc:sldMk cId="0" sldId="265"/>
            <ac:spMk id="16" creationId="{AE23EA5C-60DC-8D07-1DF4-B7D009F21B7F}"/>
          </ac:spMkLst>
        </pc:spChg>
        <pc:spChg chg="mod">
          <ac:chgData name="Maëlys SAILLANT" userId="7b36b719-b8b9-429d-9a83-567ae6915595" providerId="ADAL" clId="{4046B946-8932-4B68-AC9D-580186E80376}" dt="2025-08-06T10:11:05.642" v="931"/>
          <ac:spMkLst>
            <pc:docMk/>
            <pc:sldMk cId="0" sldId="265"/>
            <ac:spMk id="18" creationId="{E79AA847-9008-BC6E-3149-F0DD27493E98}"/>
          </ac:spMkLst>
        </pc:spChg>
        <pc:spChg chg="mod">
          <ac:chgData name="Maëlys SAILLANT" userId="7b36b719-b8b9-429d-9a83-567ae6915595" providerId="ADAL" clId="{4046B946-8932-4B68-AC9D-580186E80376}" dt="2025-08-06T10:11:05.642" v="931"/>
          <ac:spMkLst>
            <pc:docMk/>
            <pc:sldMk cId="0" sldId="265"/>
            <ac:spMk id="19" creationId="{FA1E8750-94F1-08C9-E8A4-4DA54E89E686}"/>
          </ac:spMkLst>
        </pc:spChg>
        <pc:grpChg chg="add mod">
          <ac:chgData name="Maëlys SAILLANT" userId="7b36b719-b8b9-429d-9a83-567ae6915595" providerId="ADAL" clId="{4046B946-8932-4B68-AC9D-580186E80376}" dt="2025-08-06T10:11:05.642" v="931"/>
          <ac:grpSpMkLst>
            <pc:docMk/>
            <pc:sldMk cId="0" sldId="265"/>
            <ac:grpSpMk id="17" creationId="{CD52C712-7CD8-6BB8-384B-982DFFE34819}"/>
          </ac:grpSpMkLst>
        </pc:grpChg>
      </pc:sldChg>
      <pc:sldChg chg="addSp delSp modSp mod modClrScheme chgLayout">
        <pc:chgData name="Maëlys SAILLANT" userId="7b36b719-b8b9-429d-9a83-567ae6915595" providerId="ADAL" clId="{4046B946-8932-4B68-AC9D-580186E80376}" dt="2025-08-08T13:25:23.580" v="1292" actId="167"/>
        <pc:sldMkLst>
          <pc:docMk/>
          <pc:sldMk cId="0" sldId="266"/>
        </pc:sldMkLst>
        <pc:spChg chg="add mod ord">
          <ac:chgData name="Maëlys SAILLANT" userId="7b36b719-b8b9-429d-9a83-567ae6915595" providerId="ADAL" clId="{4046B946-8932-4B68-AC9D-580186E80376}" dt="2025-08-08T13:25:23.580" v="1292" actId="167"/>
          <ac:spMkLst>
            <pc:docMk/>
            <pc:sldMk cId="0" sldId="266"/>
            <ac:spMk id="2" creationId="{8683B59B-D9BA-D99F-91B7-232D1EB73284}"/>
          </ac:spMkLst>
        </pc:spChg>
        <pc:spChg chg="mod">
          <ac:chgData name="Maëlys SAILLANT" userId="7b36b719-b8b9-429d-9a83-567ae6915595" providerId="ADAL" clId="{4046B946-8932-4B68-AC9D-580186E80376}" dt="2025-08-08T13:25:12.708" v="1288" actId="1076"/>
          <ac:spMkLst>
            <pc:docMk/>
            <pc:sldMk cId="0" sldId="266"/>
            <ac:spMk id="11" creationId="{00000000-0000-0000-0000-000000000000}"/>
          </ac:spMkLst>
        </pc:spChg>
        <pc:spChg chg="mod">
          <ac:chgData name="Maëlys SAILLANT" userId="7b36b719-b8b9-429d-9a83-567ae6915595" providerId="ADAL" clId="{4046B946-8932-4B68-AC9D-580186E80376}" dt="2025-08-08T13:25:19.046" v="1291" actId="1076"/>
          <ac:spMkLst>
            <pc:docMk/>
            <pc:sldMk cId="0" sldId="266"/>
            <ac:spMk id="12" creationId="{00000000-0000-0000-0000-000000000000}"/>
          </ac:spMkLst>
        </pc:spChg>
        <pc:spChg chg="add mod ord">
          <ac:chgData name="Maëlys SAILLANT" userId="7b36b719-b8b9-429d-9a83-567ae6915595" providerId="ADAL" clId="{4046B946-8932-4B68-AC9D-580186E80376}" dt="2025-08-06T09:16:09.923" v="69" actId="167"/>
          <ac:spMkLst>
            <pc:docMk/>
            <pc:sldMk cId="0" sldId="266"/>
            <ac:spMk id="15" creationId="{9A12932A-20D1-FE2F-1833-A31D49EDCF69}"/>
          </ac:spMkLst>
        </pc:spChg>
        <pc:spChg chg="add mod">
          <ac:chgData name="Maëlys SAILLANT" userId="7b36b719-b8b9-429d-9a83-567ae6915595" providerId="ADAL" clId="{4046B946-8932-4B68-AC9D-580186E80376}" dt="2025-08-06T09:39:11.950" v="356" actId="1076"/>
          <ac:spMkLst>
            <pc:docMk/>
            <pc:sldMk cId="0" sldId="266"/>
            <ac:spMk id="16" creationId="{ADBFE729-3294-34EE-9C97-3203A5E09810}"/>
          </ac:spMkLst>
        </pc:spChg>
        <pc:spChg chg="mod ord">
          <ac:chgData name="Maëlys SAILLANT" userId="7b36b719-b8b9-429d-9a83-567ae6915595" providerId="ADAL" clId="{4046B946-8932-4B68-AC9D-580186E80376}" dt="2025-08-06T10:02:38.903" v="691" actId="700"/>
          <ac:spMkLst>
            <pc:docMk/>
            <pc:sldMk cId="0" sldId="266"/>
            <ac:spMk id="17" creationId="{5595A372-F347-BD09-AA17-10344D18E59F}"/>
          </ac:spMkLst>
        </pc:spChg>
        <pc:spChg chg="mod">
          <ac:chgData name="Maëlys SAILLANT" userId="7b36b719-b8b9-429d-9a83-567ae6915595" providerId="ADAL" clId="{4046B946-8932-4B68-AC9D-580186E80376}" dt="2025-08-06T10:10:33.193" v="915"/>
          <ac:spMkLst>
            <pc:docMk/>
            <pc:sldMk cId="0" sldId="266"/>
            <ac:spMk id="19" creationId="{E4E1F18C-B92B-AC10-19CE-86F9DEA232D3}"/>
          </ac:spMkLst>
        </pc:spChg>
        <pc:spChg chg="mod">
          <ac:chgData name="Maëlys SAILLANT" userId="7b36b719-b8b9-429d-9a83-567ae6915595" providerId="ADAL" clId="{4046B946-8932-4B68-AC9D-580186E80376}" dt="2025-08-06T10:10:33.193" v="915"/>
          <ac:spMkLst>
            <pc:docMk/>
            <pc:sldMk cId="0" sldId="266"/>
            <ac:spMk id="20" creationId="{8291F3A3-7EC7-52CA-3564-2B42081CD1AA}"/>
          </ac:spMkLst>
        </pc:spChg>
        <pc:grpChg chg="add mod">
          <ac:chgData name="Maëlys SAILLANT" userId="7b36b719-b8b9-429d-9a83-567ae6915595" providerId="ADAL" clId="{4046B946-8932-4B68-AC9D-580186E80376}" dt="2025-08-06T10:10:33.193" v="915"/>
          <ac:grpSpMkLst>
            <pc:docMk/>
            <pc:sldMk cId="0" sldId="266"/>
            <ac:grpSpMk id="18" creationId="{EB466CDC-C4A7-2261-7D42-95391EC63AB3}"/>
          </ac:grpSpMkLst>
        </pc:grpChg>
      </pc:sldChg>
      <pc:sldChg chg="addSp delSp modSp mod modClrScheme chgLayout">
        <pc:chgData name="Maëlys SAILLANT" userId="7b36b719-b8b9-429d-9a83-567ae6915595" providerId="ADAL" clId="{4046B946-8932-4B68-AC9D-580186E80376}" dt="2025-08-08T13:26:20.784" v="1342" actId="167"/>
        <pc:sldMkLst>
          <pc:docMk/>
          <pc:sldMk cId="0" sldId="267"/>
        </pc:sldMkLst>
        <pc:spChg chg="add mod ord">
          <ac:chgData name="Maëlys SAILLANT" userId="7b36b719-b8b9-429d-9a83-567ae6915595" providerId="ADAL" clId="{4046B946-8932-4B68-AC9D-580186E80376}" dt="2025-08-08T13:26:20.784" v="1342" actId="167"/>
          <ac:spMkLst>
            <pc:docMk/>
            <pc:sldMk cId="0" sldId="267"/>
            <ac:spMk id="2" creationId="{766B8817-56A8-BF9B-5C7F-6709BB720F09}"/>
          </ac:spMkLst>
        </pc:spChg>
        <pc:spChg chg="mod ord">
          <ac:chgData name="Maëlys SAILLANT" userId="7b36b719-b8b9-429d-9a83-567ae6915595" providerId="ADAL" clId="{4046B946-8932-4B68-AC9D-580186E80376}" dt="2025-08-08T13:26:18.101" v="1341" actId="171"/>
          <ac:spMkLst>
            <pc:docMk/>
            <pc:sldMk cId="0" sldId="267"/>
            <ac:spMk id="11" creationId="{00000000-0000-0000-0000-000000000000}"/>
          </ac:spMkLst>
        </pc:spChg>
        <pc:spChg chg="mod">
          <ac:chgData name="Maëlys SAILLANT" userId="7b36b719-b8b9-429d-9a83-567ae6915595" providerId="ADAL" clId="{4046B946-8932-4B68-AC9D-580186E80376}" dt="2025-08-08T13:25:45.278" v="1332" actId="1076"/>
          <ac:spMkLst>
            <pc:docMk/>
            <pc:sldMk cId="0" sldId="267"/>
            <ac:spMk id="12" creationId="{00000000-0000-0000-0000-000000000000}"/>
          </ac:spMkLst>
        </pc:spChg>
        <pc:spChg chg="add mod ord">
          <ac:chgData name="Maëlys SAILLANT" userId="7b36b719-b8b9-429d-9a83-567ae6915595" providerId="ADAL" clId="{4046B946-8932-4B68-AC9D-580186E80376}" dt="2025-08-06T09:15:54.206" v="64" actId="167"/>
          <ac:spMkLst>
            <pc:docMk/>
            <pc:sldMk cId="0" sldId="267"/>
            <ac:spMk id="14" creationId="{9F42F1AB-A6A7-D971-C533-A6A425B908D2}"/>
          </ac:spMkLst>
        </pc:spChg>
        <pc:spChg chg="add mod ord">
          <ac:chgData name="Maëlys SAILLANT" userId="7b36b719-b8b9-429d-9a83-567ae6915595" providerId="ADAL" clId="{4046B946-8932-4B68-AC9D-580186E80376}" dt="2025-08-08T13:26:00.960" v="1335" actId="14100"/>
          <ac:spMkLst>
            <pc:docMk/>
            <pc:sldMk cId="0" sldId="267"/>
            <ac:spMk id="15" creationId="{249666B2-F18B-8CD2-0C2A-44740C8852FC}"/>
          </ac:spMkLst>
        </pc:spChg>
        <pc:spChg chg="add mod">
          <ac:chgData name="Maëlys SAILLANT" userId="7b36b719-b8b9-429d-9a83-567ae6915595" providerId="ADAL" clId="{4046B946-8932-4B68-AC9D-580186E80376}" dt="2025-08-06T09:40:16.684" v="438" actId="1076"/>
          <ac:spMkLst>
            <pc:docMk/>
            <pc:sldMk cId="0" sldId="267"/>
            <ac:spMk id="16" creationId="{5672EA4E-10BF-15E9-27F6-080183037430}"/>
          </ac:spMkLst>
        </pc:spChg>
        <pc:spChg chg="mod ord">
          <ac:chgData name="Maëlys SAILLANT" userId="7b36b719-b8b9-429d-9a83-567ae6915595" providerId="ADAL" clId="{4046B946-8932-4B68-AC9D-580186E80376}" dt="2025-08-06T10:02:42.162" v="692" actId="700"/>
          <ac:spMkLst>
            <pc:docMk/>
            <pc:sldMk cId="0" sldId="267"/>
            <ac:spMk id="17" creationId="{93740B1A-AA07-ACC7-85F9-4F35D3B75534}"/>
          </ac:spMkLst>
        </pc:spChg>
        <pc:spChg chg="mod">
          <ac:chgData name="Maëlys SAILLANT" userId="7b36b719-b8b9-429d-9a83-567ae6915595" providerId="ADAL" clId="{4046B946-8932-4B68-AC9D-580186E80376}" dt="2025-08-06T10:11:09.817" v="933"/>
          <ac:spMkLst>
            <pc:docMk/>
            <pc:sldMk cId="0" sldId="267"/>
            <ac:spMk id="19" creationId="{F0EA58DD-8FE3-49C5-1000-C022D451A60F}"/>
          </ac:spMkLst>
        </pc:spChg>
        <pc:spChg chg="mod">
          <ac:chgData name="Maëlys SAILLANT" userId="7b36b719-b8b9-429d-9a83-567ae6915595" providerId="ADAL" clId="{4046B946-8932-4B68-AC9D-580186E80376}" dt="2025-08-06T10:11:09.817" v="933"/>
          <ac:spMkLst>
            <pc:docMk/>
            <pc:sldMk cId="0" sldId="267"/>
            <ac:spMk id="20" creationId="{2BB59999-5F18-F826-E3CC-B0B2E9497075}"/>
          </ac:spMkLst>
        </pc:spChg>
        <pc:grpChg chg="ord">
          <ac:chgData name="Maëlys SAILLANT" userId="7b36b719-b8b9-429d-9a83-567ae6915595" providerId="ADAL" clId="{4046B946-8932-4B68-AC9D-580186E80376}" dt="2025-08-06T09:15:45.358" v="63" actId="167"/>
          <ac:grpSpMkLst>
            <pc:docMk/>
            <pc:sldMk cId="0" sldId="267"/>
            <ac:grpSpMk id="10" creationId="{00000000-0000-0000-0000-000000000000}"/>
          </ac:grpSpMkLst>
        </pc:grpChg>
        <pc:grpChg chg="add mod">
          <ac:chgData name="Maëlys SAILLANT" userId="7b36b719-b8b9-429d-9a83-567ae6915595" providerId="ADAL" clId="{4046B946-8932-4B68-AC9D-580186E80376}" dt="2025-08-06T10:11:09.817" v="933"/>
          <ac:grpSpMkLst>
            <pc:docMk/>
            <pc:sldMk cId="0" sldId="267"/>
            <ac:grpSpMk id="18" creationId="{35055E80-1784-0264-2972-E1DC3A8A55B2}"/>
          </ac:grpSpMkLst>
        </pc:grpChg>
      </pc:sldChg>
      <pc:sldChg chg="addSp delSp modSp mod modClrScheme chgLayout">
        <pc:chgData name="Maëlys SAILLANT" userId="7b36b719-b8b9-429d-9a83-567ae6915595" providerId="ADAL" clId="{4046B946-8932-4B68-AC9D-580186E80376}" dt="2025-08-06T10:11:21.977" v="935"/>
        <pc:sldMkLst>
          <pc:docMk/>
          <pc:sldMk cId="0" sldId="268"/>
        </pc:sldMkLst>
        <pc:spChg chg="mod ord">
          <ac:chgData name="Maëlys SAILLANT" userId="7b36b719-b8b9-429d-9a83-567ae6915595" providerId="ADAL" clId="{4046B946-8932-4B68-AC9D-580186E80376}" dt="2025-08-06T10:02:44.969" v="693" actId="700"/>
          <ac:spMkLst>
            <pc:docMk/>
            <pc:sldMk cId="0" sldId="268"/>
            <ac:spMk id="10" creationId="{8B45E5F6-2C09-BBD6-B1B9-DE1815888895}"/>
          </ac:spMkLst>
        </pc:spChg>
        <pc:spChg chg="mod">
          <ac:chgData name="Maëlys SAILLANT" userId="7b36b719-b8b9-429d-9a83-567ae6915595" providerId="ADAL" clId="{4046B946-8932-4B68-AC9D-580186E80376}" dt="2025-08-06T10:11:21.977" v="935"/>
          <ac:spMkLst>
            <pc:docMk/>
            <pc:sldMk cId="0" sldId="268"/>
            <ac:spMk id="12" creationId="{3C20D3B7-5C7A-A56D-4331-A0AB39B457F5}"/>
          </ac:spMkLst>
        </pc:spChg>
        <pc:spChg chg="mod">
          <ac:chgData name="Maëlys SAILLANT" userId="7b36b719-b8b9-429d-9a83-567ae6915595" providerId="ADAL" clId="{4046B946-8932-4B68-AC9D-580186E80376}" dt="2025-08-06T10:11:21.977" v="935"/>
          <ac:spMkLst>
            <pc:docMk/>
            <pc:sldMk cId="0" sldId="268"/>
            <ac:spMk id="13" creationId="{502C5C86-8E05-832E-CF28-16D563558C58}"/>
          </ac:spMkLst>
        </pc:spChg>
        <pc:grpChg chg="add mod">
          <ac:chgData name="Maëlys SAILLANT" userId="7b36b719-b8b9-429d-9a83-567ae6915595" providerId="ADAL" clId="{4046B946-8932-4B68-AC9D-580186E80376}" dt="2025-08-06T10:11:21.977" v="935"/>
          <ac:grpSpMkLst>
            <pc:docMk/>
            <pc:sldMk cId="0" sldId="268"/>
            <ac:grpSpMk id="11" creationId="{6C62172C-0CA5-7B2E-E96F-854560C4B5BF}"/>
          </ac:grpSpMkLst>
        </pc:grpChg>
      </pc:sldChg>
      <pc:sldChg chg="addSp delSp modSp mod modClrScheme chgLayout">
        <pc:chgData name="Maëlys SAILLANT" userId="7b36b719-b8b9-429d-9a83-567ae6915595" providerId="ADAL" clId="{4046B946-8932-4B68-AC9D-580186E80376}" dt="2025-08-06T10:11:26.724" v="937"/>
        <pc:sldMkLst>
          <pc:docMk/>
          <pc:sldMk cId="0" sldId="269"/>
        </pc:sldMkLst>
        <pc:spChg chg="add mod ord">
          <ac:chgData name="Maëlys SAILLANT" userId="7b36b719-b8b9-429d-9a83-567ae6915595" providerId="ADAL" clId="{4046B946-8932-4B68-AC9D-580186E80376}" dt="2025-08-06T09:14:18.348" v="47" actId="1076"/>
          <ac:spMkLst>
            <pc:docMk/>
            <pc:sldMk cId="0" sldId="269"/>
            <ac:spMk id="14" creationId="{8A7D1DEF-F6D8-9CD5-583E-F57739F671AA}"/>
          </ac:spMkLst>
        </pc:spChg>
        <pc:spChg chg="add mod">
          <ac:chgData name="Maëlys SAILLANT" userId="7b36b719-b8b9-429d-9a83-567ae6915595" providerId="ADAL" clId="{4046B946-8932-4B68-AC9D-580186E80376}" dt="2025-08-06T09:41:00.148" v="470" actId="20577"/>
          <ac:spMkLst>
            <pc:docMk/>
            <pc:sldMk cId="0" sldId="269"/>
            <ac:spMk id="15" creationId="{97B8D83B-DEE7-2776-B75B-10CDA81FF942}"/>
          </ac:spMkLst>
        </pc:spChg>
        <pc:spChg chg="mod ord">
          <ac:chgData name="Maëlys SAILLANT" userId="7b36b719-b8b9-429d-9a83-567ae6915595" providerId="ADAL" clId="{4046B946-8932-4B68-AC9D-580186E80376}" dt="2025-08-06T10:02:47.193" v="694" actId="700"/>
          <ac:spMkLst>
            <pc:docMk/>
            <pc:sldMk cId="0" sldId="269"/>
            <ac:spMk id="16" creationId="{184543F3-71E4-EF6B-7288-4A6F87DC62CC}"/>
          </ac:spMkLst>
        </pc:spChg>
        <pc:spChg chg="mod">
          <ac:chgData name="Maëlys SAILLANT" userId="7b36b719-b8b9-429d-9a83-567ae6915595" providerId="ADAL" clId="{4046B946-8932-4B68-AC9D-580186E80376}" dt="2025-08-06T10:11:26.724" v="937"/>
          <ac:spMkLst>
            <pc:docMk/>
            <pc:sldMk cId="0" sldId="269"/>
            <ac:spMk id="18" creationId="{21982F61-83F4-6BF9-66E6-57E1A3B6483A}"/>
          </ac:spMkLst>
        </pc:spChg>
        <pc:spChg chg="mod">
          <ac:chgData name="Maëlys SAILLANT" userId="7b36b719-b8b9-429d-9a83-567ae6915595" providerId="ADAL" clId="{4046B946-8932-4B68-AC9D-580186E80376}" dt="2025-08-06T10:11:26.724" v="937"/>
          <ac:spMkLst>
            <pc:docMk/>
            <pc:sldMk cId="0" sldId="269"/>
            <ac:spMk id="19" creationId="{27838329-7553-9FBA-FBE3-635C2567AD2D}"/>
          </ac:spMkLst>
        </pc:spChg>
        <pc:grpChg chg="add mod">
          <ac:chgData name="Maëlys SAILLANT" userId="7b36b719-b8b9-429d-9a83-567ae6915595" providerId="ADAL" clId="{4046B946-8932-4B68-AC9D-580186E80376}" dt="2025-08-06T10:11:26.724" v="937"/>
          <ac:grpSpMkLst>
            <pc:docMk/>
            <pc:sldMk cId="0" sldId="269"/>
            <ac:grpSpMk id="17" creationId="{5E5B2C0B-7D01-C9FD-728E-FD8871B347A2}"/>
          </ac:grpSpMkLst>
        </pc:grpChg>
      </pc:sldChg>
      <pc:sldChg chg="addSp delSp modSp mod modClrScheme chgLayout">
        <pc:chgData name="Maëlys SAILLANT" userId="7b36b719-b8b9-429d-9a83-567ae6915595" providerId="ADAL" clId="{4046B946-8932-4B68-AC9D-580186E80376}" dt="2025-08-06T10:11:36.930" v="943"/>
        <pc:sldMkLst>
          <pc:docMk/>
          <pc:sldMk cId="0" sldId="270"/>
        </pc:sldMkLst>
        <pc:spChg chg="add mod ord">
          <ac:chgData name="Maëlys SAILLANT" userId="7b36b719-b8b9-429d-9a83-567ae6915595" providerId="ADAL" clId="{4046B946-8932-4B68-AC9D-580186E80376}" dt="2025-08-06T09:13:50.292" v="39" actId="14100"/>
          <ac:spMkLst>
            <pc:docMk/>
            <pc:sldMk cId="0" sldId="270"/>
            <ac:spMk id="14" creationId="{17DF7016-0FB7-2699-9865-02565F557430}"/>
          </ac:spMkLst>
        </pc:spChg>
        <pc:spChg chg="add mod ord">
          <ac:chgData name="Maëlys SAILLANT" userId="7b36b719-b8b9-429d-9a83-567ae6915595" providerId="ADAL" clId="{4046B946-8932-4B68-AC9D-580186E80376}" dt="2025-08-06T09:14:00.587" v="42" actId="14100"/>
          <ac:spMkLst>
            <pc:docMk/>
            <pc:sldMk cId="0" sldId="270"/>
            <ac:spMk id="15" creationId="{65501D59-1FB8-FCAC-C5BA-E5096EC7035D}"/>
          </ac:spMkLst>
        </pc:spChg>
        <pc:spChg chg="add mod">
          <ac:chgData name="Maëlys SAILLANT" userId="7b36b719-b8b9-429d-9a83-567ae6915595" providerId="ADAL" clId="{4046B946-8932-4B68-AC9D-580186E80376}" dt="2025-08-06T09:41:08.600" v="478" actId="20577"/>
          <ac:spMkLst>
            <pc:docMk/>
            <pc:sldMk cId="0" sldId="270"/>
            <ac:spMk id="16" creationId="{A010D84A-60AF-9256-78C5-1508C9219E46}"/>
          </ac:spMkLst>
        </pc:spChg>
        <pc:spChg chg="mod ord">
          <ac:chgData name="Maëlys SAILLANT" userId="7b36b719-b8b9-429d-9a83-567ae6915595" providerId="ADAL" clId="{4046B946-8932-4B68-AC9D-580186E80376}" dt="2025-08-06T10:02:49.810" v="695" actId="700"/>
          <ac:spMkLst>
            <pc:docMk/>
            <pc:sldMk cId="0" sldId="270"/>
            <ac:spMk id="17" creationId="{63698440-73F2-117E-8774-ECE05E4CB2C9}"/>
          </ac:spMkLst>
        </pc:spChg>
        <pc:spChg chg="mod">
          <ac:chgData name="Maëlys SAILLANT" userId="7b36b719-b8b9-429d-9a83-567ae6915595" providerId="ADAL" clId="{4046B946-8932-4B68-AC9D-580186E80376}" dt="2025-08-06T10:11:36.930" v="943"/>
          <ac:spMkLst>
            <pc:docMk/>
            <pc:sldMk cId="0" sldId="270"/>
            <ac:spMk id="19" creationId="{FC079D89-6A8D-3902-4385-CEC44857C344}"/>
          </ac:spMkLst>
        </pc:spChg>
        <pc:spChg chg="mod">
          <ac:chgData name="Maëlys SAILLANT" userId="7b36b719-b8b9-429d-9a83-567ae6915595" providerId="ADAL" clId="{4046B946-8932-4B68-AC9D-580186E80376}" dt="2025-08-06T10:11:36.930" v="943"/>
          <ac:spMkLst>
            <pc:docMk/>
            <pc:sldMk cId="0" sldId="270"/>
            <ac:spMk id="20" creationId="{E4C22E1C-5907-EC34-46B9-010E6198F27C}"/>
          </ac:spMkLst>
        </pc:spChg>
        <pc:grpChg chg="add mod">
          <ac:chgData name="Maëlys SAILLANT" userId="7b36b719-b8b9-429d-9a83-567ae6915595" providerId="ADAL" clId="{4046B946-8932-4B68-AC9D-580186E80376}" dt="2025-08-06T10:11:36.930" v="943"/>
          <ac:grpSpMkLst>
            <pc:docMk/>
            <pc:sldMk cId="0" sldId="270"/>
            <ac:grpSpMk id="18" creationId="{3B74F6EB-7470-1B26-02BF-5D6FFFD845C0}"/>
          </ac:grpSpMkLst>
        </pc:grpChg>
      </pc:sldChg>
      <pc:sldChg chg="addSp delSp modSp mod modClrScheme chgLayout">
        <pc:chgData name="Maëlys SAILLANT" userId="7b36b719-b8b9-429d-9a83-567ae6915595" providerId="ADAL" clId="{4046B946-8932-4B68-AC9D-580186E80376}" dt="2025-08-06T10:11:34.212" v="941"/>
        <pc:sldMkLst>
          <pc:docMk/>
          <pc:sldMk cId="0" sldId="271"/>
        </pc:sldMkLst>
        <pc:spChg chg="add mod ord">
          <ac:chgData name="Maëlys SAILLANT" userId="7b36b719-b8b9-429d-9a83-567ae6915595" providerId="ADAL" clId="{4046B946-8932-4B68-AC9D-580186E80376}" dt="2025-08-06T09:12:58.907" v="28" actId="167"/>
          <ac:spMkLst>
            <pc:docMk/>
            <pc:sldMk cId="0" sldId="271"/>
            <ac:spMk id="14" creationId="{1A057246-0809-E81A-61C1-B925479519AD}"/>
          </ac:spMkLst>
        </pc:spChg>
        <pc:spChg chg="add mod ord">
          <ac:chgData name="Maëlys SAILLANT" userId="7b36b719-b8b9-429d-9a83-567ae6915595" providerId="ADAL" clId="{4046B946-8932-4B68-AC9D-580186E80376}" dt="2025-08-06T09:13:02.490" v="30" actId="167"/>
          <ac:spMkLst>
            <pc:docMk/>
            <pc:sldMk cId="0" sldId="271"/>
            <ac:spMk id="15" creationId="{F5786EA4-431E-0ABE-4BD2-09C580F15D50}"/>
          </ac:spMkLst>
        </pc:spChg>
        <pc:spChg chg="add mod ord">
          <ac:chgData name="Maëlys SAILLANT" userId="7b36b719-b8b9-429d-9a83-567ae6915595" providerId="ADAL" clId="{4046B946-8932-4B68-AC9D-580186E80376}" dt="2025-08-06T09:13:12.824" v="32" actId="14100"/>
          <ac:spMkLst>
            <pc:docMk/>
            <pc:sldMk cId="0" sldId="271"/>
            <ac:spMk id="16" creationId="{C16C30E1-DA2B-0CB0-E4E1-CC890621E2CA}"/>
          </ac:spMkLst>
        </pc:spChg>
        <pc:spChg chg="add mod">
          <ac:chgData name="Maëlys SAILLANT" userId="7b36b719-b8b9-429d-9a83-567ae6915595" providerId="ADAL" clId="{4046B946-8932-4B68-AC9D-580186E80376}" dt="2025-08-06T09:40:31.112" v="441"/>
          <ac:spMkLst>
            <pc:docMk/>
            <pc:sldMk cId="0" sldId="271"/>
            <ac:spMk id="17" creationId="{B921B55D-CDEE-35C1-2812-B97BA8630630}"/>
          </ac:spMkLst>
        </pc:spChg>
        <pc:spChg chg="mod ord">
          <ac:chgData name="Maëlys SAILLANT" userId="7b36b719-b8b9-429d-9a83-567ae6915595" providerId="ADAL" clId="{4046B946-8932-4B68-AC9D-580186E80376}" dt="2025-08-06T10:02:52.547" v="696" actId="700"/>
          <ac:spMkLst>
            <pc:docMk/>
            <pc:sldMk cId="0" sldId="271"/>
            <ac:spMk id="18" creationId="{6CC1414F-C973-01FF-498D-E5BB6B82B780}"/>
          </ac:spMkLst>
        </pc:spChg>
        <pc:spChg chg="mod">
          <ac:chgData name="Maëlys SAILLANT" userId="7b36b719-b8b9-429d-9a83-567ae6915595" providerId="ADAL" clId="{4046B946-8932-4B68-AC9D-580186E80376}" dt="2025-08-06T10:11:34.212" v="941"/>
          <ac:spMkLst>
            <pc:docMk/>
            <pc:sldMk cId="0" sldId="271"/>
            <ac:spMk id="20" creationId="{495A568C-EF93-E723-BBDB-FF1CDB480EB1}"/>
          </ac:spMkLst>
        </pc:spChg>
        <pc:spChg chg="mod">
          <ac:chgData name="Maëlys SAILLANT" userId="7b36b719-b8b9-429d-9a83-567ae6915595" providerId="ADAL" clId="{4046B946-8932-4B68-AC9D-580186E80376}" dt="2025-08-06T10:11:34.212" v="941"/>
          <ac:spMkLst>
            <pc:docMk/>
            <pc:sldMk cId="0" sldId="271"/>
            <ac:spMk id="21" creationId="{4732906A-F462-18F6-C3EE-9829742A4C42}"/>
          </ac:spMkLst>
        </pc:spChg>
        <pc:grpChg chg="add mod">
          <ac:chgData name="Maëlys SAILLANT" userId="7b36b719-b8b9-429d-9a83-567ae6915595" providerId="ADAL" clId="{4046B946-8932-4B68-AC9D-580186E80376}" dt="2025-08-06T10:11:34.212" v="941"/>
          <ac:grpSpMkLst>
            <pc:docMk/>
            <pc:sldMk cId="0" sldId="271"/>
            <ac:grpSpMk id="19" creationId="{DE51D1EC-7D50-9D18-5667-4E567EBC1377}"/>
          </ac:grpSpMkLst>
        </pc:grpChg>
      </pc:sldChg>
      <pc:sldChg chg="addSp delSp modSp mod modClrScheme chgLayout">
        <pc:chgData name="Maëlys SAILLANT" userId="7b36b719-b8b9-429d-9a83-567ae6915595" providerId="ADAL" clId="{4046B946-8932-4B68-AC9D-580186E80376}" dt="2025-08-08T13:27:37.280" v="1407" actId="207"/>
        <pc:sldMkLst>
          <pc:docMk/>
          <pc:sldMk cId="0" sldId="272"/>
        </pc:sldMkLst>
        <pc:spChg chg="mod ord">
          <ac:chgData name="Maëlys SAILLANT" userId="7b36b719-b8b9-429d-9a83-567ae6915595" providerId="ADAL" clId="{4046B946-8932-4B68-AC9D-580186E80376}" dt="2025-08-08T13:27:05.199" v="1405" actId="1076"/>
          <ac:spMkLst>
            <pc:docMk/>
            <pc:sldMk cId="0" sldId="272"/>
            <ac:spMk id="10" creationId="{00000000-0000-0000-0000-000000000000}"/>
          </ac:spMkLst>
        </pc:spChg>
        <pc:spChg chg="mod">
          <ac:chgData name="Maëlys SAILLANT" userId="7b36b719-b8b9-429d-9a83-567ae6915595" providerId="ADAL" clId="{4046B946-8932-4B68-AC9D-580186E80376}" dt="2025-08-08T13:26:42.090" v="1360" actId="20577"/>
          <ac:spMkLst>
            <pc:docMk/>
            <pc:sldMk cId="0" sldId="272"/>
            <ac:spMk id="11" creationId="{00000000-0000-0000-0000-000000000000}"/>
          </ac:spMkLst>
        </pc:spChg>
        <pc:spChg chg="add mod ord">
          <ac:chgData name="Maëlys SAILLANT" userId="7b36b719-b8b9-429d-9a83-567ae6915595" providerId="ADAL" clId="{4046B946-8932-4B68-AC9D-580186E80376}" dt="2025-08-08T13:27:34.869" v="1406" actId="207"/>
          <ac:spMkLst>
            <pc:docMk/>
            <pc:sldMk cId="0" sldId="272"/>
            <ac:spMk id="12" creationId="{E6B8258A-7E9A-460F-33B4-80801F96DE2B}"/>
          </ac:spMkLst>
        </pc:spChg>
        <pc:spChg chg="add mod ord">
          <ac:chgData name="Maëlys SAILLANT" userId="7b36b719-b8b9-429d-9a83-567ae6915595" providerId="ADAL" clId="{4046B946-8932-4B68-AC9D-580186E80376}" dt="2025-08-08T13:27:37.280" v="1407" actId="207"/>
          <ac:spMkLst>
            <pc:docMk/>
            <pc:sldMk cId="0" sldId="272"/>
            <ac:spMk id="13" creationId="{B8811A72-8518-0349-19B0-09F7982F58E6}"/>
          </ac:spMkLst>
        </pc:spChg>
        <pc:spChg chg="add mod">
          <ac:chgData name="Maëlys SAILLANT" userId="7b36b719-b8b9-429d-9a83-567ae6915595" providerId="ADAL" clId="{4046B946-8932-4B68-AC9D-580186E80376}" dt="2025-08-06T09:41:44.833" v="505" actId="20577"/>
          <ac:spMkLst>
            <pc:docMk/>
            <pc:sldMk cId="0" sldId="272"/>
            <ac:spMk id="14" creationId="{BD0A6040-1321-43E2-0125-6A12A79BA63C}"/>
          </ac:spMkLst>
        </pc:spChg>
        <pc:spChg chg="mod ord">
          <ac:chgData name="Maëlys SAILLANT" userId="7b36b719-b8b9-429d-9a83-567ae6915595" providerId="ADAL" clId="{4046B946-8932-4B68-AC9D-580186E80376}" dt="2025-08-06T10:02:55.100" v="697" actId="700"/>
          <ac:spMkLst>
            <pc:docMk/>
            <pc:sldMk cId="0" sldId="272"/>
            <ac:spMk id="15" creationId="{4CFB1650-822D-C855-FC18-880FCDCBBB92}"/>
          </ac:spMkLst>
        </pc:spChg>
        <pc:spChg chg="mod">
          <ac:chgData name="Maëlys SAILLANT" userId="7b36b719-b8b9-429d-9a83-567ae6915595" providerId="ADAL" clId="{4046B946-8932-4B68-AC9D-580186E80376}" dt="2025-08-06T10:11:31.444" v="939"/>
          <ac:spMkLst>
            <pc:docMk/>
            <pc:sldMk cId="0" sldId="272"/>
            <ac:spMk id="17" creationId="{C04EC434-9315-4238-D054-E5DDBAA84E24}"/>
          </ac:spMkLst>
        </pc:spChg>
        <pc:spChg chg="mod">
          <ac:chgData name="Maëlys SAILLANT" userId="7b36b719-b8b9-429d-9a83-567ae6915595" providerId="ADAL" clId="{4046B946-8932-4B68-AC9D-580186E80376}" dt="2025-08-06T10:11:31.444" v="939"/>
          <ac:spMkLst>
            <pc:docMk/>
            <pc:sldMk cId="0" sldId="272"/>
            <ac:spMk id="18" creationId="{098F8E6F-9006-C5A3-FC46-AB456BF68D02}"/>
          </ac:spMkLst>
        </pc:spChg>
        <pc:grpChg chg="add mod">
          <ac:chgData name="Maëlys SAILLANT" userId="7b36b719-b8b9-429d-9a83-567ae6915595" providerId="ADAL" clId="{4046B946-8932-4B68-AC9D-580186E80376}" dt="2025-08-06T10:11:31.444" v="939"/>
          <ac:grpSpMkLst>
            <pc:docMk/>
            <pc:sldMk cId="0" sldId="272"/>
            <ac:grpSpMk id="16" creationId="{9A934573-4C6E-8A40-7C57-E952CF62C7FA}"/>
          </ac:grpSpMkLst>
        </pc:grpChg>
      </pc:sldChg>
      <pc:sldChg chg="addSp delSp modSp del mod modClrScheme chgLayout">
        <pc:chgData name="Maëlys SAILLANT" userId="7b36b719-b8b9-429d-9a83-567ae6915595" providerId="ADAL" clId="{4046B946-8932-4B68-AC9D-580186E80376}" dt="2025-08-06T09:59:04.771" v="666" actId="2696"/>
        <pc:sldMkLst>
          <pc:docMk/>
          <pc:sldMk cId="0" sldId="273"/>
        </pc:sldMkLst>
      </pc:sldChg>
      <pc:sldChg chg="new">
        <pc:chgData name="Maëlys SAILLANT" userId="7b36b719-b8b9-429d-9a83-567ae6915595" providerId="ADAL" clId="{4046B946-8932-4B68-AC9D-580186E80376}" dt="2025-08-06T09:59:12.802" v="669" actId="680"/>
        <pc:sldMkLst>
          <pc:docMk/>
          <pc:sldMk cId="3509165193" sldId="273"/>
        </pc:sldMkLst>
      </pc:sldChg>
      <pc:sldChg chg="modSp del mod modClrScheme chgLayout">
        <pc:chgData name="Maëlys SAILLANT" userId="7b36b719-b8b9-429d-9a83-567ae6915595" providerId="ADAL" clId="{4046B946-8932-4B68-AC9D-580186E80376}" dt="2025-08-06T09:59:06.500" v="667" actId="2696"/>
        <pc:sldMkLst>
          <pc:docMk/>
          <pc:sldMk cId="0" sldId="274"/>
        </pc:sldMkLst>
      </pc:sldChg>
      <pc:sldChg chg="addSp modSp new mod chgLayout">
        <pc:chgData name="Maëlys SAILLANT" userId="7b36b719-b8b9-429d-9a83-567ae6915595" providerId="ADAL" clId="{4046B946-8932-4B68-AC9D-580186E80376}" dt="2025-08-06T10:08:19.565" v="770" actId="700"/>
        <pc:sldMkLst>
          <pc:docMk/>
          <pc:sldMk cId="825976213" sldId="274"/>
        </pc:sldMkLst>
        <pc:spChg chg="mod ord">
          <ac:chgData name="Maëlys SAILLANT" userId="7b36b719-b8b9-429d-9a83-567ae6915595" providerId="ADAL" clId="{4046B946-8932-4B68-AC9D-580186E80376}" dt="2025-08-06T10:08:19.565" v="770" actId="700"/>
          <ac:spMkLst>
            <pc:docMk/>
            <pc:sldMk cId="825976213" sldId="274"/>
            <ac:spMk id="2" creationId="{EA2512A2-4047-26B3-1E5C-3276DBEDCE64}"/>
          </ac:spMkLst>
        </pc:spChg>
        <pc:spChg chg="add mod ord">
          <ac:chgData name="Maëlys SAILLANT" userId="7b36b719-b8b9-429d-9a83-567ae6915595" providerId="ADAL" clId="{4046B946-8932-4B68-AC9D-580186E80376}" dt="2025-08-06T10:08:19.565" v="770" actId="700"/>
          <ac:spMkLst>
            <pc:docMk/>
            <pc:sldMk cId="825976213" sldId="274"/>
            <ac:spMk id="3" creationId="{1968BA2F-DC73-7FFC-3560-5B4D6B02D274}"/>
          </ac:spMkLst>
        </pc:spChg>
        <pc:spChg chg="add mod ord">
          <ac:chgData name="Maëlys SAILLANT" userId="7b36b719-b8b9-429d-9a83-567ae6915595" providerId="ADAL" clId="{4046B946-8932-4B68-AC9D-580186E80376}" dt="2025-08-06T10:08:19.565" v="770" actId="700"/>
          <ac:spMkLst>
            <pc:docMk/>
            <pc:sldMk cId="825976213" sldId="274"/>
            <ac:spMk id="4" creationId="{357350C5-A93D-85AC-A4F6-50CE8A69B5E4}"/>
          </ac:spMkLst>
        </pc:spChg>
      </pc:sldChg>
      <pc:sldChg chg="addSp delSp modSp del mod modClrScheme chgLayout">
        <pc:chgData name="Maëlys SAILLANT" userId="7b36b719-b8b9-429d-9a83-567ae6915595" providerId="ADAL" clId="{4046B946-8932-4B68-AC9D-580186E80376}" dt="2025-08-06T09:59:08.101" v="668" actId="2696"/>
        <pc:sldMkLst>
          <pc:docMk/>
          <pc:sldMk cId="0" sldId="275"/>
        </pc:sldMkLst>
      </pc:sldChg>
      <pc:sldChg chg="addSp modSp new mod chgLayout">
        <pc:chgData name="Maëlys SAILLANT" userId="7b36b719-b8b9-429d-9a83-567ae6915595" providerId="ADAL" clId="{4046B946-8932-4B68-AC9D-580186E80376}" dt="2025-08-06T10:08:24.930" v="771" actId="700"/>
        <pc:sldMkLst>
          <pc:docMk/>
          <pc:sldMk cId="111407193" sldId="275"/>
        </pc:sldMkLst>
        <pc:spChg chg="mod ord">
          <ac:chgData name="Maëlys SAILLANT" userId="7b36b719-b8b9-429d-9a83-567ae6915595" providerId="ADAL" clId="{4046B946-8932-4B68-AC9D-580186E80376}" dt="2025-08-06T10:08:24.930" v="771" actId="700"/>
          <ac:spMkLst>
            <pc:docMk/>
            <pc:sldMk cId="111407193" sldId="275"/>
            <ac:spMk id="2" creationId="{0957ED93-7281-2536-98EB-265888D20BFE}"/>
          </ac:spMkLst>
        </pc:spChg>
        <pc:spChg chg="add mod ord">
          <ac:chgData name="Maëlys SAILLANT" userId="7b36b719-b8b9-429d-9a83-567ae6915595" providerId="ADAL" clId="{4046B946-8932-4B68-AC9D-580186E80376}" dt="2025-08-06T10:08:24.930" v="771" actId="700"/>
          <ac:spMkLst>
            <pc:docMk/>
            <pc:sldMk cId="111407193" sldId="275"/>
            <ac:spMk id="3" creationId="{072A1C86-1285-1A9C-1040-13968488C301}"/>
          </ac:spMkLst>
        </pc:spChg>
        <pc:spChg chg="add mod ord">
          <ac:chgData name="Maëlys SAILLANT" userId="7b36b719-b8b9-429d-9a83-567ae6915595" providerId="ADAL" clId="{4046B946-8932-4B68-AC9D-580186E80376}" dt="2025-08-06T10:08:24.930" v="771" actId="700"/>
          <ac:spMkLst>
            <pc:docMk/>
            <pc:sldMk cId="111407193" sldId="275"/>
            <ac:spMk id="4" creationId="{04148B82-5180-7936-7B3C-EBC4A27DE601}"/>
          </ac:spMkLst>
        </pc:spChg>
      </pc:sldChg>
      <pc:sldChg chg="new ord">
        <pc:chgData name="Maëlys SAILLANT" userId="7b36b719-b8b9-429d-9a83-567ae6915595" providerId="ADAL" clId="{4046B946-8932-4B68-AC9D-580186E80376}" dt="2025-08-06T10:02:01.487" v="681"/>
        <pc:sldMkLst>
          <pc:docMk/>
          <pc:sldMk cId="3786162759" sldId="276"/>
        </pc:sldMkLst>
      </pc:sldChg>
      <pc:sldChg chg="addSp delSp modSp add mod">
        <pc:chgData name="Maëlys SAILLANT" userId="7b36b719-b8b9-429d-9a83-567ae6915595" providerId="ADAL" clId="{4046B946-8932-4B68-AC9D-580186E80376}" dt="2025-08-08T13:34:13.782" v="1514" actId="167"/>
        <pc:sldMkLst>
          <pc:docMk/>
          <pc:sldMk cId="1040543591" sldId="277"/>
        </pc:sldMkLst>
        <pc:spChg chg="del">
          <ac:chgData name="Maëlys SAILLANT" userId="7b36b719-b8b9-429d-9a83-567ae6915595" providerId="ADAL" clId="{4046B946-8932-4B68-AC9D-580186E80376}" dt="2025-08-08T13:13:05.829" v="1030" actId="478"/>
          <ac:spMkLst>
            <pc:docMk/>
            <pc:sldMk cId="1040543591" sldId="277"/>
            <ac:spMk id="45" creationId="{00000000-0000-0000-0000-000000000000}"/>
          </ac:spMkLst>
        </pc:spChg>
        <pc:spChg chg="ord">
          <ac:chgData name="Maëlys SAILLANT" userId="7b36b719-b8b9-429d-9a83-567ae6915595" providerId="ADAL" clId="{4046B946-8932-4B68-AC9D-580186E80376}" dt="2025-08-08T13:18:07.461" v="1065" actId="166"/>
          <ac:spMkLst>
            <pc:docMk/>
            <pc:sldMk cId="1040543591" sldId="277"/>
            <ac:spMk id="54" creationId="{00000000-0000-0000-0000-000000000000}"/>
          </ac:spMkLst>
        </pc:spChg>
        <pc:spChg chg="mod ord">
          <ac:chgData name="Maëlys SAILLANT" userId="7b36b719-b8b9-429d-9a83-567ae6915595" providerId="ADAL" clId="{4046B946-8932-4B68-AC9D-580186E80376}" dt="2025-08-08T13:12:00.804" v="1027" actId="1076"/>
          <ac:spMkLst>
            <pc:docMk/>
            <pc:sldMk cId="1040543591" sldId="277"/>
            <ac:spMk id="55" creationId="{00000000-0000-0000-0000-000000000000}"/>
          </ac:spMkLst>
        </pc:spChg>
        <pc:spChg chg="ord">
          <ac:chgData name="Maëlys SAILLANT" userId="7b36b719-b8b9-429d-9a83-567ae6915595" providerId="ADAL" clId="{4046B946-8932-4B68-AC9D-580186E80376}" dt="2025-08-08T13:33:34.104" v="1501" actId="166"/>
          <ac:spMkLst>
            <pc:docMk/>
            <pc:sldMk cId="1040543591" sldId="277"/>
            <ac:spMk id="58" creationId="{00000000-0000-0000-0000-000000000000}"/>
          </ac:spMkLst>
        </pc:spChg>
        <pc:spChg chg="ord">
          <ac:chgData name="Maëlys SAILLANT" userId="7b36b719-b8b9-429d-9a83-567ae6915595" providerId="ADAL" clId="{4046B946-8932-4B68-AC9D-580186E80376}" dt="2025-08-08T13:30:40.625" v="1447" actId="166"/>
          <ac:spMkLst>
            <pc:docMk/>
            <pc:sldMk cId="1040543591" sldId="277"/>
            <ac:spMk id="60" creationId="{00000000-0000-0000-0000-000000000000}"/>
          </ac:spMkLst>
        </pc:spChg>
        <pc:spChg chg="ord">
          <ac:chgData name="Maëlys SAILLANT" userId="7b36b719-b8b9-429d-9a83-567ae6915595" providerId="ADAL" clId="{4046B946-8932-4B68-AC9D-580186E80376}" dt="2025-08-08T13:31:06.706" v="1456" actId="166"/>
          <ac:spMkLst>
            <pc:docMk/>
            <pc:sldMk cId="1040543591" sldId="277"/>
            <ac:spMk id="62" creationId="{00000000-0000-0000-0000-000000000000}"/>
          </ac:spMkLst>
        </pc:spChg>
        <pc:spChg chg="ord">
          <ac:chgData name="Maëlys SAILLANT" userId="7b36b719-b8b9-429d-9a83-567ae6915595" providerId="ADAL" clId="{4046B946-8932-4B68-AC9D-580186E80376}" dt="2025-08-08T13:31:37.069" v="1468" actId="166"/>
          <ac:spMkLst>
            <pc:docMk/>
            <pc:sldMk cId="1040543591" sldId="277"/>
            <ac:spMk id="64" creationId="{00000000-0000-0000-0000-000000000000}"/>
          </ac:spMkLst>
        </pc:spChg>
        <pc:spChg chg="ord">
          <ac:chgData name="Maëlys SAILLANT" userId="7b36b719-b8b9-429d-9a83-567ae6915595" providerId="ADAL" clId="{4046B946-8932-4B68-AC9D-580186E80376}" dt="2025-08-08T13:32:08.804" v="1480" actId="166"/>
          <ac:spMkLst>
            <pc:docMk/>
            <pc:sldMk cId="1040543591" sldId="277"/>
            <ac:spMk id="66" creationId="{00000000-0000-0000-0000-000000000000}"/>
          </ac:spMkLst>
        </pc:spChg>
        <pc:spChg chg="ord">
          <ac:chgData name="Maëlys SAILLANT" userId="7b36b719-b8b9-429d-9a83-567ae6915595" providerId="ADAL" clId="{4046B946-8932-4B68-AC9D-580186E80376}" dt="2025-08-08T13:19:32.933" v="1081" actId="166"/>
          <ac:spMkLst>
            <pc:docMk/>
            <pc:sldMk cId="1040543591" sldId="277"/>
            <ac:spMk id="68" creationId="{00000000-0000-0000-0000-000000000000}"/>
          </ac:spMkLst>
        </pc:spChg>
        <pc:spChg chg="mod ord">
          <ac:chgData name="Maëlys SAILLANT" userId="7b36b719-b8b9-429d-9a83-567ae6915595" providerId="ADAL" clId="{4046B946-8932-4B68-AC9D-580186E80376}" dt="2025-08-08T13:20:52.331" v="1101" actId="1076"/>
          <ac:spMkLst>
            <pc:docMk/>
            <pc:sldMk cId="1040543591" sldId="277"/>
            <ac:spMk id="70" creationId="{00000000-0000-0000-0000-000000000000}"/>
          </ac:spMkLst>
        </pc:spChg>
        <pc:spChg chg="ord">
          <ac:chgData name="Maëlys SAILLANT" userId="7b36b719-b8b9-429d-9a83-567ae6915595" providerId="ADAL" clId="{4046B946-8932-4B68-AC9D-580186E80376}" dt="2025-08-08T13:29:44.371" v="1438" actId="166"/>
          <ac:spMkLst>
            <pc:docMk/>
            <pc:sldMk cId="1040543591" sldId="277"/>
            <ac:spMk id="74" creationId="{00000000-0000-0000-0000-000000000000}"/>
          </ac:spMkLst>
        </pc:spChg>
        <pc:spChg chg="mod">
          <ac:chgData name="Maëlys SAILLANT" userId="7b36b719-b8b9-429d-9a83-567ae6915595" providerId="ADAL" clId="{4046B946-8932-4B68-AC9D-580186E80376}" dt="2025-08-08T13:28:02.023" v="1409" actId="14100"/>
          <ac:spMkLst>
            <pc:docMk/>
            <pc:sldMk cId="1040543591" sldId="277"/>
            <ac:spMk id="75" creationId="{00000000-0000-0000-0000-000000000000}"/>
          </ac:spMkLst>
        </pc:spChg>
        <pc:spChg chg="mod">
          <ac:chgData name="Maëlys SAILLANT" userId="7b36b719-b8b9-429d-9a83-567ae6915595" providerId="ADAL" clId="{4046B946-8932-4B68-AC9D-580186E80376}" dt="2025-08-08T13:15:36.604" v="1043" actId="1076"/>
          <ac:spMkLst>
            <pc:docMk/>
            <pc:sldMk cId="1040543591" sldId="277"/>
            <ac:spMk id="78" creationId="{00000000-0000-0000-0000-000000000000}"/>
          </ac:spMkLst>
        </pc:spChg>
        <pc:spChg chg="mod">
          <ac:chgData name="Maëlys SAILLANT" userId="7b36b719-b8b9-429d-9a83-567ae6915595" providerId="ADAL" clId="{4046B946-8932-4B68-AC9D-580186E80376}" dt="2025-08-08T13:29:03.915" v="1425" actId="1076"/>
          <ac:spMkLst>
            <pc:docMk/>
            <pc:sldMk cId="1040543591" sldId="277"/>
            <ac:spMk id="82" creationId="{00000000-0000-0000-0000-000000000000}"/>
          </ac:spMkLst>
        </pc:spChg>
        <pc:spChg chg="add mod ord">
          <ac:chgData name="Maëlys SAILLANT" userId="7b36b719-b8b9-429d-9a83-567ae6915595" providerId="ADAL" clId="{4046B946-8932-4B68-AC9D-580186E80376}" dt="2025-08-08T13:11:47.047" v="1023" actId="1076"/>
          <ac:spMkLst>
            <pc:docMk/>
            <pc:sldMk cId="1040543591" sldId="277"/>
            <ac:spMk id="90" creationId="{E81258F5-9853-4086-1F55-4DA388E4039D}"/>
          </ac:spMkLst>
        </pc:spChg>
        <pc:spChg chg="add mod">
          <ac:chgData name="Maëlys SAILLANT" userId="7b36b719-b8b9-429d-9a83-567ae6915595" providerId="ADAL" clId="{4046B946-8932-4B68-AC9D-580186E80376}" dt="2025-08-08T13:15:23.370" v="1039" actId="208"/>
          <ac:spMkLst>
            <pc:docMk/>
            <pc:sldMk cId="1040543591" sldId="277"/>
            <ac:spMk id="91" creationId="{9736A0FF-93CF-DCC3-AB79-84FE08F89D17}"/>
          </ac:spMkLst>
        </pc:spChg>
        <pc:spChg chg="add mod ord">
          <ac:chgData name="Maëlys SAILLANT" userId="7b36b719-b8b9-429d-9a83-567ae6915595" providerId="ADAL" clId="{4046B946-8932-4B68-AC9D-580186E80376}" dt="2025-08-08T13:15:27.569" v="1040" actId="1076"/>
          <ac:spMkLst>
            <pc:docMk/>
            <pc:sldMk cId="1040543591" sldId="277"/>
            <ac:spMk id="92" creationId="{36F9CA40-19BD-8DA0-3F29-9602D9B1DA84}"/>
          </ac:spMkLst>
        </pc:spChg>
        <pc:spChg chg="add mod ord">
          <ac:chgData name="Maëlys SAILLANT" userId="7b36b719-b8b9-429d-9a83-567ae6915595" providerId="ADAL" clId="{4046B946-8932-4B68-AC9D-580186E80376}" dt="2025-08-08T13:18:00.961" v="1064" actId="167"/>
          <ac:spMkLst>
            <pc:docMk/>
            <pc:sldMk cId="1040543591" sldId="277"/>
            <ac:spMk id="93" creationId="{BA1CC42C-F671-3760-91A5-E43662910419}"/>
          </ac:spMkLst>
        </pc:spChg>
        <pc:spChg chg="add mod ord">
          <ac:chgData name="Maëlys SAILLANT" userId="7b36b719-b8b9-429d-9a83-567ae6915595" providerId="ADAL" clId="{4046B946-8932-4B68-AC9D-580186E80376}" dt="2025-08-08T13:17:53.228" v="1063" actId="14100"/>
          <ac:spMkLst>
            <pc:docMk/>
            <pc:sldMk cId="1040543591" sldId="277"/>
            <ac:spMk id="94" creationId="{DEBE3B4C-B0B8-30CE-88D9-EC089939CC9F}"/>
          </ac:spMkLst>
        </pc:spChg>
        <pc:spChg chg="add mod ord">
          <ac:chgData name="Maëlys SAILLANT" userId="7b36b719-b8b9-429d-9a83-567ae6915595" providerId="ADAL" clId="{4046B946-8932-4B68-AC9D-580186E80376}" dt="2025-08-08T13:16:34.178" v="1056" actId="14100"/>
          <ac:spMkLst>
            <pc:docMk/>
            <pc:sldMk cId="1040543591" sldId="277"/>
            <ac:spMk id="95" creationId="{A21BD157-98EE-83AF-7F38-7941071CE3D0}"/>
          </ac:spMkLst>
        </pc:spChg>
        <pc:spChg chg="add mod">
          <ac:chgData name="Maëlys SAILLANT" userId="7b36b719-b8b9-429d-9a83-567ae6915595" providerId="ADAL" clId="{4046B946-8932-4B68-AC9D-580186E80376}" dt="2025-08-08T13:19:17.512" v="1077" actId="14100"/>
          <ac:spMkLst>
            <pc:docMk/>
            <pc:sldMk cId="1040543591" sldId="277"/>
            <ac:spMk id="96" creationId="{C515256A-BD69-31A5-874B-A112C75FE99C}"/>
          </ac:spMkLst>
        </pc:spChg>
        <pc:spChg chg="add mod ord">
          <ac:chgData name="Maëlys SAILLANT" userId="7b36b719-b8b9-429d-9a83-567ae6915595" providerId="ADAL" clId="{4046B946-8932-4B68-AC9D-580186E80376}" dt="2025-08-08T13:19:29.487" v="1080" actId="167"/>
          <ac:spMkLst>
            <pc:docMk/>
            <pc:sldMk cId="1040543591" sldId="277"/>
            <ac:spMk id="97" creationId="{F14256D8-5B15-BCC1-1D88-85C08DE601CE}"/>
          </ac:spMkLst>
        </pc:spChg>
        <pc:spChg chg="add mod">
          <ac:chgData name="Maëlys SAILLANT" userId="7b36b719-b8b9-429d-9a83-567ae6915595" providerId="ADAL" clId="{4046B946-8932-4B68-AC9D-580186E80376}" dt="2025-08-08T13:20:44.262" v="1098" actId="14100"/>
          <ac:spMkLst>
            <pc:docMk/>
            <pc:sldMk cId="1040543591" sldId="277"/>
            <ac:spMk id="98" creationId="{8BBD1957-798C-17A8-35D9-6638AB580A44}"/>
          </ac:spMkLst>
        </pc:spChg>
        <pc:spChg chg="add mod">
          <ac:chgData name="Maëlys SAILLANT" userId="7b36b719-b8b9-429d-9a83-567ae6915595" providerId="ADAL" clId="{4046B946-8932-4B68-AC9D-580186E80376}" dt="2025-08-08T13:20:46.930" v="1099" actId="14100"/>
          <ac:spMkLst>
            <pc:docMk/>
            <pc:sldMk cId="1040543591" sldId="277"/>
            <ac:spMk id="99" creationId="{7B0B01E0-60EA-8E49-434B-014AA4030ABF}"/>
          </ac:spMkLst>
        </pc:spChg>
        <pc:spChg chg="add mod ord">
          <ac:chgData name="Maëlys SAILLANT" userId="7b36b719-b8b9-429d-9a83-567ae6915595" providerId="ADAL" clId="{4046B946-8932-4B68-AC9D-580186E80376}" dt="2025-08-08T13:20:49.220" v="1100" actId="14100"/>
          <ac:spMkLst>
            <pc:docMk/>
            <pc:sldMk cId="1040543591" sldId="277"/>
            <ac:spMk id="100" creationId="{A2C006CA-5CF0-B540-6817-8AA87851887D}"/>
          </ac:spMkLst>
        </pc:spChg>
        <pc:spChg chg="add mod ord">
          <ac:chgData name="Maëlys SAILLANT" userId="7b36b719-b8b9-429d-9a83-567ae6915595" providerId="ADAL" clId="{4046B946-8932-4B68-AC9D-580186E80376}" dt="2025-08-08T13:28:52.212" v="1422" actId="167"/>
          <ac:spMkLst>
            <pc:docMk/>
            <pc:sldMk cId="1040543591" sldId="277"/>
            <ac:spMk id="101" creationId="{B86E0799-01FA-5DB4-6DD7-7508939E9E80}"/>
          </ac:spMkLst>
        </pc:spChg>
        <pc:spChg chg="add mod ord">
          <ac:chgData name="Maëlys SAILLANT" userId="7b36b719-b8b9-429d-9a83-567ae6915595" providerId="ADAL" clId="{4046B946-8932-4B68-AC9D-580186E80376}" dt="2025-08-08T13:28:48.970" v="1420" actId="167"/>
          <ac:spMkLst>
            <pc:docMk/>
            <pc:sldMk cId="1040543591" sldId="277"/>
            <ac:spMk id="102" creationId="{2103C4BE-8BFB-5438-4E9D-3016419B50D8}"/>
          </ac:spMkLst>
        </pc:spChg>
        <pc:spChg chg="add mod">
          <ac:chgData name="Maëlys SAILLANT" userId="7b36b719-b8b9-429d-9a83-567ae6915595" providerId="ADAL" clId="{4046B946-8932-4B68-AC9D-580186E80376}" dt="2025-08-08T13:29:09.907" v="1427" actId="14100"/>
          <ac:spMkLst>
            <pc:docMk/>
            <pc:sldMk cId="1040543591" sldId="277"/>
            <ac:spMk id="103" creationId="{1991B2B3-5068-E32F-E640-BF196161562C}"/>
          </ac:spMkLst>
        </pc:spChg>
        <pc:spChg chg="add mod">
          <ac:chgData name="Maëlys SAILLANT" userId="7b36b719-b8b9-429d-9a83-567ae6915595" providerId="ADAL" clId="{4046B946-8932-4B68-AC9D-580186E80376}" dt="2025-08-08T13:29:21.282" v="1430" actId="14100"/>
          <ac:spMkLst>
            <pc:docMk/>
            <pc:sldMk cId="1040543591" sldId="277"/>
            <ac:spMk id="104" creationId="{E6AAF224-5875-5FC9-4AB6-B891BC261AA2}"/>
          </ac:spMkLst>
        </pc:spChg>
        <pc:spChg chg="add mod">
          <ac:chgData name="Maëlys SAILLANT" userId="7b36b719-b8b9-429d-9a83-567ae6915595" providerId="ADAL" clId="{4046B946-8932-4B68-AC9D-580186E80376}" dt="2025-08-08T13:29:28.929" v="1433" actId="14100"/>
          <ac:spMkLst>
            <pc:docMk/>
            <pc:sldMk cId="1040543591" sldId="277"/>
            <ac:spMk id="105" creationId="{3074CEC6-EBA1-6B52-CCDD-D4F8B628AC96}"/>
          </ac:spMkLst>
        </pc:spChg>
        <pc:spChg chg="add mod ord">
          <ac:chgData name="Maëlys SAILLANT" userId="7b36b719-b8b9-429d-9a83-567ae6915595" providerId="ADAL" clId="{4046B946-8932-4B68-AC9D-580186E80376}" dt="2025-08-08T13:29:39.749" v="1437" actId="167"/>
          <ac:spMkLst>
            <pc:docMk/>
            <pc:sldMk cId="1040543591" sldId="277"/>
            <ac:spMk id="106" creationId="{980470ED-5A55-A3C7-3B0C-8F5BB2FEE233}"/>
          </ac:spMkLst>
        </pc:spChg>
        <pc:spChg chg="add mod ord">
          <ac:chgData name="Maëlys SAILLANT" userId="7b36b719-b8b9-429d-9a83-567ae6915595" providerId="ADAL" clId="{4046B946-8932-4B68-AC9D-580186E80376}" dt="2025-08-08T13:30:36.502" v="1446" actId="167"/>
          <ac:spMkLst>
            <pc:docMk/>
            <pc:sldMk cId="1040543591" sldId="277"/>
            <ac:spMk id="107" creationId="{3F8D8651-828E-048C-96F7-C4FE35E7A3F5}"/>
          </ac:spMkLst>
        </pc:spChg>
        <pc:spChg chg="add mod">
          <ac:chgData name="Maëlys SAILLANT" userId="7b36b719-b8b9-429d-9a83-567ae6915595" providerId="ADAL" clId="{4046B946-8932-4B68-AC9D-580186E80376}" dt="2025-08-08T13:30:28.662" v="1443" actId="14100"/>
          <ac:spMkLst>
            <pc:docMk/>
            <pc:sldMk cId="1040543591" sldId="277"/>
            <ac:spMk id="108" creationId="{C990B3DD-B0FF-3873-5370-731AF6244927}"/>
          </ac:spMkLst>
        </pc:spChg>
        <pc:spChg chg="add mod">
          <ac:chgData name="Maëlys SAILLANT" userId="7b36b719-b8b9-429d-9a83-567ae6915595" providerId="ADAL" clId="{4046B946-8932-4B68-AC9D-580186E80376}" dt="2025-08-08T13:30:53.832" v="1451" actId="14100"/>
          <ac:spMkLst>
            <pc:docMk/>
            <pc:sldMk cId="1040543591" sldId="277"/>
            <ac:spMk id="109" creationId="{100CF5E3-1A20-F78E-F63B-B8E0D1ACB715}"/>
          </ac:spMkLst>
        </pc:spChg>
        <pc:spChg chg="add mod ord">
          <ac:chgData name="Maëlys SAILLANT" userId="7b36b719-b8b9-429d-9a83-567ae6915595" providerId="ADAL" clId="{4046B946-8932-4B68-AC9D-580186E80376}" dt="2025-08-08T13:31:03.176" v="1455" actId="167"/>
          <ac:spMkLst>
            <pc:docMk/>
            <pc:sldMk cId="1040543591" sldId="277"/>
            <ac:spMk id="110" creationId="{5243E7A7-2A6A-FAEA-7FD4-F69A54458144}"/>
          </ac:spMkLst>
        </pc:spChg>
        <pc:spChg chg="add mod">
          <ac:chgData name="Maëlys SAILLANT" userId="7b36b719-b8b9-429d-9a83-567ae6915595" providerId="ADAL" clId="{4046B946-8932-4B68-AC9D-580186E80376}" dt="2025-08-08T13:31:19.255" v="1460" actId="1076"/>
          <ac:spMkLst>
            <pc:docMk/>
            <pc:sldMk cId="1040543591" sldId="277"/>
            <ac:spMk id="111" creationId="{4C166E4A-1934-3C04-A2EB-1A3D4EE151BA}"/>
          </ac:spMkLst>
        </pc:spChg>
        <pc:spChg chg="add mod">
          <ac:chgData name="Maëlys SAILLANT" userId="7b36b719-b8b9-429d-9a83-567ae6915595" providerId="ADAL" clId="{4046B946-8932-4B68-AC9D-580186E80376}" dt="2025-08-08T13:31:24.769" v="1463" actId="14100"/>
          <ac:spMkLst>
            <pc:docMk/>
            <pc:sldMk cId="1040543591" sldId="277"/>
            <ac:spMk id="112" creationId="{BDA54172-6D61-A89A-227F-16CE1D9BD1B7}"/>
          </ac:spMkLst>
        </pc:spChg>
        <pc:spChg chg="add mod ord">
          <ac:chgData name="Maëlys SAILLANT" userId="7b36b719-b8b9-429d-9a83-567ae6915595" providerId="ADAL" clId="{4046B946-8932-4B68-AC9D-580186E80376}" dt="2025-08-08T13:31:33.492" v="1467" actId="167"/>
          <ac:spMkLst>
            <pc:docMk/>
            <pc:sldMk cId="1040543591" sldId="277"/>
            <ac:spMk id="113" creationId="{AF1C3C77-AABE-C308-D997-6EE3B4EF67D7}"/>
          </ac:spMkLst>
        </pc:spChg>
        <pc:spChg chg="add mod">
          <ac:chgData name="Maëlys SAILLANT" userId="7b36b719-b8b9-429d-9a83-567ae6915595" providerId="ADAL" clId="{4046B946-8932-4B68-AC9D-580186E80376}" dt="2025-08-08T13:31:50.636" v="1472" actId="14100"/>
          <ac:spMkLst>
            <pc:docMk/>
            <pc:sldMk cId="1040543591" sldId="277"/>
            <ac:spMk id="114" creationId="{6805B9F8-CE68-23BA-2774-AD1F8E9EE43B}"/>
          </ac:spMkLst>
        </pc:spChg>
        <pc:spChg chg="add mod">
          <ac:chgData name="Maëlys SAILLANT" userId="7b36b719-b8b9-429d-9a83-567ae6915595" providerId="ADAL" clId="{4046B946-8932-4B68-AC9D-580186E80376}" dt="2025-08-08T13:31:57.535" v="1475" actId="14100"/>
          <ac:spMkLst>
            <pc:docMk/>
            <pc:sldMk cId="1040543591" sldId="277"/>
            <ac:spMk id="115" creationId="{70A2FDE1-6536-BC6D-BB0B-F97834C0B51D}"/>
          </ac:spMkLst>
        </pc:spChg>
        <pc:spChg chg="add mod ord">
          <ac:chgData name="Maëlys SAILLANT" userId="7b36b719-b8b9-429d-9a83-567ae6915595" providerId="ADAL" clId="{4046B946-8932-4B68-AC9D-580186E80376}" dt="2025-08-08T13:32:05.801" v="1479" actId="167"/>
          <ac:spMkLst>
            <pc:docMk/>
            <pc:sldMk cId="1040543591" sldId="277"/>
            <ac:spMk id="116" creationId="{FEA4BCE2-697D-F941-C52C-0A0F8BD04F66}"/>
          </ac:spMkLst>
        </pc:spChg>
        <pc:spChg chg="add mod ord">
          <ac:chgData name="Maëlys SAILLANT" userId="7b36b719-b8b9-429d-9a83-567ae6915595" providerId="ADAL" clId="{4046B946-8932-4B68-AC9D-580186E80376}" dt="2025-08-08T13:32:32.495" v="1487" actId="207"/>
          <ac:spMkLst>
            <pc:docMk/>
            <pc:sldMk cId="1040543591" sldId="277"/>
            <ac:spMk id="117" creationId="{D5033BE5-BE8B-068E-A2CF-6AB4EAB2EDFC}"/>
          </ac:spMkLst>
        </pc:spChg>
        <pc:spChg chg="add mod ord">
          <ac:chgData name="Maëlys SAILLANT" userId="7b36b719-b8b9-429d-9a83-567ae6915595" providerId="ADAL" clId="{4046B946-8932-4B68-AC9D-580186E80376}" dt="2025-08-08T13:33:21.550" v="1498" actId="14100"/>
          <ac:spMkLst>
            <pc:docMk/>
            <pc:sldMk cId="1040543591" sldId="277"/>
            <ac:spMk id="118" creationId="{69A93F4D-81B1-0281-2143-55D4F2B44C63}"/>
          </ac:spMkLst>
        </pc:spChg>
        <pc:spChg chg="add mod ord">
          <ac:chgData name="Maëlys SAILLANT" userId="7b36b719-b8b9-429d-9a83-567ae6915595" providerId="ADAL" clId="{4046B946-8932-4B68-AC9D-580186E80376}" dt="2025-08-08T13:33:29.974" v="1500" actId="167"/>
          <ac:spMkLst>
            <pc:docMk/>
            <pc:sldMk cId="1040543591" sldId="277"/>
            <ac:spMk id="119" creationId="{F772F884-B4AC-74D4-899C-EB4A6AA49AD1}"/>
          </ac:spMkLst>
        </pc:spChg>
        <pc:spChg chg="add mod ord">
          <ac:chgData name="Maëlys SAILLANT" userId="7b36b719-b8b9-429d-9a83-567ae6915595" providerId="ADAL" clId="{4046B946-8932-4B68-AC9D-580186E80376}" dt="2025-08-08T13:34:13.782" v="1514" actId="167"/>
          <ac:spMkLst>
            <pc:docMk/>
            <pc:sldMk cId="1040543591" sldId="277"/>
            <ac:spMk id="120" creationId="{9D46A5EB-CAD1-5831-E5D6-EDA0AFA89AF4}"/>
          </ac:spMkLst>
        </pc:spChg>
        <pc:spChg chg="add mod ord">
          <ac:chgData name="Maëlys SAILLANT" userId="7b36b719-b8b9-429d-9a83-567ae6915595" providerId="ADAL" clId="{4046B946-8932-4B68-AC9D-580186E80376}" dt="2025-08-08T13:34:11.264" v="1513" actId="167"/>
          <ac:spMkLst>
            <pc:docMk/>
            <pc:sldMk cId="1040543591" sldId="277"/>
            <ac:spMk id="121" creationId="{B3F8152D-86C6-0BA2-7E32-5A52DD67B664}"/>
          </ac:spMkLst>
        </pc:spChg>
      </pc:sldChg>
      <pc:sldMasterChg chg="addSp delSp modSp mod addSldLayout modSldLayout sldLayoutOrd">
        <pc:chgData name="Maëlys SAILLANT" userId="7b36b719-b8b9-429d-9a83-567ae6915595" providerId="ADAL" clId="{4046B946-8932-4B68-AC9D-580186E80376}" dt="2025-08-08T12:55:44.876" v="997" actId="27028"/>
        <pc:sldMasterMkLst>
          <pc:docMk/>
          <pc:sldMasterMk cId="0" sldId="2147483648"/>
        </pc:sldMasterMkLst>
        <pc:spChg chg="add mod">
          <ac:chgData name="Maëlys SAILLANT" userId="7b36b719-b8b9-429d-9a83-567ae6915595" providerId="ADAL" clId="{4046B946-8932-4B68-AC9D-580186E80376}" dt="2025-08-06T09:50:33.254" v="607"/>
          <ac:spMkLst>
            <pc:docMk/>
            <pc:sldMasterMk cId="0" sldId="2147483648"/>
            <ac:spMk id="20" creationId="{D843BF99-0CC0-3256-8EB6-48E92658DC30}"/>
          </ac:spMkLst>
        </pc:spChg>
        <pc:sldLayoutChg chg="addSp delSp modSp mod">
          <pc:chgData name="Maëlys SAILLANT" userId="7b36b719-b8b9-429d-9a83-567ae6915595" providerId="ADAL" clId="{4046B946-8932-4B68-AC9D-580186E80376}" dt="2025-08-06T09:59:43.213" v="672" actId="1076"/>
          <pc:sldLayoutMkLst>
            <pc:docMk/>
            <pc:sldMasterMk cId="0" sldId="2147483648"/>
            <pc:sldLayoutMk cId="0" sldId="2147483655"/>
          </pc:sldLayoutMkLst>
          <pc:spChg chg="add mod">
            <ac:chgData name="Maëlys SAILLANT" userId="7b36b719-b8b9-429d-9a83-567ae6915595" providerId="ADAL" clId="{4046B946-8932-4B68-AC9D-580186E80376}" dt="2025-08-06T09:46:18.274" v="550" actId="14100"/>
            <ac:spMkLst>
              <pc:docMk/>
              <pc:sldMasterMk cId="0" sldId="2147483648"/>
              <pc:sldLayoutMk cId="0" sldId="2147483655"/>
              <ac:spMk id="7" creationId="{71552B24-276E-F083-F3E9-9A3930738D97}"/>
            </ac:spMkLst>
          </pc:spChg>
          <pc:spChg chg="add mod">
            <ac:chgData name="Maëlys SAILLANT" userId="7b36b719-b8b9-429d-9a83-567ae6915595" providerId="ADAL" clId="{4046B946-8932-4B68-AC9D-580186E80376}" dt="2025-08-06T09:47:33.692" v="587" actId="1076"/>
            <ac:spMkLst>
              <pc:docMk/>
              <pc:sldMasterMk cId="0" sldId="2147483648"/>
              <pc:sldLayoutMk cId="0" sldId="2147483655"/>
              <ac:spMk id="9" creationId="{C71DE08D-2D4B-A5E3-A103-0413966F3F9E}"/>
            </ac:spMkLst>
          </pc:spChg>
          <pc:spChg chg="mod">
            <ac:chgData name="Maëlys SAILLANT" userId="7b36b719-b8b9-429d-9a83-567ae6915595" providerId="ADAL" clId="{4046B946-8932-4B68-AC9D-580186E80376}" dt="2025-08-06T09:50:09.721" v="602"/>
            <ac:spMkLst>
              <pc:docMk/>
              <pc:sldMasterMk cId="0" sldId="2147483648"/>
              <pc:sldLayoutMk cId="0" sldId="2147483655"/>
              <ac:spMk id="11" creationId="{304B5D8E-E143-8EC1-1611-850FE12BAC3B}"/>
            </ac:spMkLst>
          </pc:spChg>
          <pc:spChg chg="mod">
            <ac:chgData name="Maëlys SAILLANT" userId="7b36b719-b8b9-429d-9a83-567ae6915595" providerId="ADAL" clId="{4046B946-8932-4B68-AC9D-580186E80376}" dt="2025-08-06T09:50:09.721" v="602"/>
            <ac:spMkLst>
              <pc:docMk/>
              <pc:sldMasterMk cId="0" sldId="2147483648"/>
              <pc:sldLayoutMk cId="0" sldId="2147483655"/>
              <ac:spMk id="12" creationId="{97325F50-9A4B-908B-2E88-00F4C6CECF94}"/>
            </ac:spMkLst>
          </pc:spChg>
          <pc:spChg chg="mod">
            <ac:chgData name="Maëlys SAILLANT" userId="7b36b719-b8b9-429d-9a83-567ae6915595" providerId="ADAL" clId="{4046B946-8932-4B68-AC9D-580186E80376}" dt="2025-08-06T09:50:09.721" v="602"/>
            <ac:spMkLst>
              <pc:docMk/>
              <pc:sldMasterMk cId="0" sldId="2147483648"/>
              <pc:sldLayoutMk cId="0" sldId="2147483655"/>
              <ac:spMk id="14" creationId="{BE452227-3DA5-2286-375B-86EF1AC8C4D2}"/>
            </ac:spMkLst>
          </pc:spChg>
          <pc:spChg chg="mod">
            <ac:chgData name="Maëlys SAILLANT" userId="7b36b719-b8b9-429d-9a83-567ae6915595" providerId="ADAL" clId="{4046B946-8932-4B68-AC9D-580186E80376}" dt="2025-08-06T09:50:09.721" v="602"/>
            <ac:spMkLst>
              <pc:docMk/>
              <pc:sldMasterMk cId="0" sldId="2147483648"/>
              <pc:sldLayoutMk cId="0" sldId="2147483655"/>
              <ac:spMk id="15" creationId="{2FB76B9A-ED6D-5350-029F-C729750800C5}"/>
            </ac:spMkLst>
          </pc:spChg>
          <pc:spChg chg="mod">
            <ac:chgData name="Maëlys SAILLANT" userId="7b36b719-b8b9-429d-9a83-567ae6915595" providerId="ADAL" clId="{4046B946-8932-4B68-AC9D-580186E80376}" dt="2025-08-06T09:50:09.721" v="602"/>
            <ac:spMkLst>
              <pc:docMk/>
              <pc:sldMasterMk cId="0" sldId="2147483648"/>
              <pc:sldLayoutMk cId="0" sldId="2147483655"/>
              <ac:spMk id="19" creationId="{9309521E-3778-F227-8510-2CDF3B2C4A8F}"/>
            </ac:spMkLst>
          </pc:spChg>
          <pc:spChg chg="mod">
            <ac:chgData name="Maëlys SAILLANT" userId="7b36b719-b8b9-429d-9a83-567ae6915595" providerId="ADAL" clId="{4046B946-8932-4B68-AC9D-580186E80376}" dt="2025-08-06T09:50:09.721" v="602"/>
            <ac:spMkLst>
              <pc:docMk/>
              <pc:sldMasterMk cId="0" sldId="2147483648"/>
              <pc:sldLayoutMk cId="0" sldId="2147483655"/>
              <ac:spMk id="20" creationId="{795141DD-370D-A7B5-87A9-725F8BA84616}"/>
            </ac:spMkLst>
          </pc:spChg>
          <pc:spChg chg="add mod ord">
            <ac:chgData name="Maëlys SAILLANT" userId="7b36b719-b8b9-429d-9a83-567ae6915595" providerId="ADAL" clId="{4046B946-8932-4B68-AC9D-580186E80376}" dt="2025-08-06T09:59:43.213" v="672" actId="1076"/>
            <ac:spMkLst>
              <pc:docMk/>
              <pc:sldMasterMk cId="0" sldId="2147483648"/>
              <pc:sldLayoutMk cId="0" sldId="2147483655"/>
              <ac:spMk id="21" creationId="{F58FBB53-4C21-503C-4050-CBC306EC15A6}"/>
            </ac:spMkLst>
          </pc:spChg>
          <pc:spChg chg="add mod">
            <ac:chgData name="Maëlys SAILLANT" userId="7b36b719-b8b9-429d-9a83-567ae6915595" providerId="ADAL" clId="{4046B946-8932-4B68-AC9D-580186E80376}" dt="2025-08-06T09:50:31.049" v="606"/>
            <ac:spMkLst>
              <pc:docMk/>
              <pc:sldMasterMk cId="0" sldId="2147483648"/>
              <pc:sldLayoutMk cId="0" sldId="2147483655"/>
              <ac:spMk id="23" creationId="{395323BA-037E-6C88-1D4D-63ABC8DA6064}"/>
            </ac:spMkLst>
          </pc:spChg>
          <pc:grpChg chg="add mod ord">
            <ac:chgData name="Maëlys SAILLANT" userId="7b36b719-b8b9-429d-9a83-567ae6915595" providerId="ADAL" clId="{4046B946-8932-4B68-AC9D-580186E80376}" dt="2025-08-06T09:50:13.762" v="603" actId="167"/>
            <ac:grpSpMkLst>
              <pc:docMk/>
              <pc:sldMasterMk cId="0" sldId="2147483648"/>
              <pc:sldLayoutMk cId="0" sldId="2147483655"/>
              <ac:grpSpMk id="10" creationId="{98CAFAAC-53D3-E27C-A381-D6A8DCE31FEB}"/>
            </ac:grpSpMkLst>
          </pc:grpChg>
          <pc:grpChg chg="add mod ord">
            <ac:chgData name="Maëlys SAILLANT" userId="7b36b719-b8b9-429d-9a83-567ae6915595" providerId="ADAL" clId="{4046B946-8932-4B68-AC9D-580186E80376}" dt="2025-08-06T09:50:13.762" v="603" actId="167"/>
            <ac:grpSpMkLst>
              <pc:docMk/>
              <pc:sldMasterMk cId="0" sldId="2147483648"/>
              <pc:sldLayoutMk cId="0" sldId="2147483655"/>
              <ac:grpSpMk id="13" creationId="{15B8CFB0-79DC-999C-CBAC-90710277B228}"/>
            </ac:grpSpMkLst>
          </pc:grpChg>
          <pc:grpChg chg="ord">
            <ac:chgData name="Maëlys SAILLANT" userId="7b36b719-b8b9-429d-9a83-567ae6915595" providerId="ADAL" clId="{4046B946-8932-4B68-AC9D-580186E80376}" dt="2025-08-06T09:50:13.762" v="603" actId="167"/>
            <ac:grpSpMkLst>
              <pc:docMk/>
              <pc:sldMasterMk cId="0" sldId="2147483648"/>
              <pc:sldLayoutMk cId="0" sldId="2147483655"/>
              <ac:grpSpMk id="18" creationId="{033831AC-ADF1-8C11-CF16-430BA3FD62C1}"/>
            </ac:grpSpMkLst>
          </pc:grpChg>
        </pc:sldLayoutChg>
        <pc:sldLayoutChg chg="add mod modTransition">
          <pc:chgData name="Maëlys SAILLANT" userId="7b36b719-b8b9-429d-9a83-567ae6915595" providerId="ADAL" clId="{4046B946-8932-4B68-AC9D-580186E80376}" dt="2025-08-06T10:01:03.220" v="675" actId="2890"/>
          <pc:sldLayoutMkLst>
            <pc:docMk/>
            <pc:sldMasterMk cId="0" sldId="2147483648"/>
            <pc:sldLayoutMk cId="1335359894" sldId="2147483660"/>
          </pc:sldLayoutMkLst>
        </pc:sldLayoutChg>
        <pc:sldLayoutChg chg="addSp delSp modSp mod ord replId">
          <pc:chgData name="Maëlys SAILLANT" userId="7b36b719-b8b9-429d-9a83-567ae6915595" providerId="ADAL" clId="{4046B946-8932-4B68-AC9D-580186E80376}" dt="2025-08-08T12:55:44.876" v="997" actId="27028"/>
          <pc:sldLayoutMkLst>
            <pc:docMk/>
            <pc:sldMasterMk cId="0" sldId="2147483648"/>
            <pc:sldLayoutMk cId="2697995339" sldId="2147483663"/>
          </pc:sldLayoutMkLst>
          <pc:spChg chg="add mod">
            <ac:chgData name="Maëlys SAILLANT" userId="7b36b719-b8b9-429d-9a83-567ae6915595" providerId="ADAL" clId="{4046B946-8932-4B68-AC9D-580186E80376}" dt="2025-08-06T10:01:04.874" v="676"/>
            <ac:spMkLst>
              <pc:docMk/>
              <pc:sldMasterMk cId="0" sldId="2147483648"/>
              <pc:sldLayoutMk cId="2697995339" sldId="2147483663"/>
              <ac:spMk id="11" creationId="{F7C85FF7-015A-A3AA-CDCB-3AE1FD8C0E12}"/>
            </ac:spMkLst>
          </pc:spChg>
          <pc:spChg chg="mod">
            <ac:chgData name="Maëlys SAILLANT" userId="7b36b719-b8b9-429d-9a83-567ae6915595" providerId="ADAL" clId="{4046B946-8932-4B68-AC9D-580186E80376}" dt="2025-08-06T10:14:03.765" v="996" actId="29295"/>
            <ac:spMkLst>
              <pc:docMk/>
              <pc:sldMasterMk cId="0" sldId="2147483648"/>
              <pc:sldLayoutMk cId="2697995339" sldId="2147483663"/>
              <ac:spMk id="13" creationId="{D9F11785-FE0E-FA2E-1575-FAC903FC1A7C}"/>
            </ac:spMkLst>
          </pc:spChg>
          <pc:spChg chg="mod">
            <ac:chgData name="Maëlys SAILLANT" userId="7b36b719-b8b9-429d-9a83-567ae6915595" providerId="ADAL" clId="{4046B946-8932-4B68-AC9D-580186E80376}" dt="2025-08-06T10:14:03.765" v="996" actId="29295"/>
            <ac:spMkLst>
              <pc:docMk/>
              <pc:sldMasterMk cId="0" sldId="2147483648"/>
              <pc:sldLayoutMk cId="2697995339" sldId="2147483663"/>
              <ac:spMk id="14" creationId="{E9B8252F-5F13-A554-E14C-15EA8CB83724}"/>
            </ac:spMkLst>
          </pc:spChg>
          <pc:spChg chg="mod">
            <ac:chgData name="Maëlys SAILLANT" userId="7b36b719-b8b9-429d-9a83-567ae6915595" providerId="ADAL" clId="{4046B946-8932-4B68-AC9D-580186E80376}" dt="2025-08-06T10:14:03.765" v="996" actId="29295"/>
            <ac:spMkLst>
              <pc:docMk/>
              <pc:sldMasterMk cId="0" sldId="2147483648"/>
              <pc:sldLayoutMk cId="2697995339" sldId="2147483663"/>
              <ac:spMk id="15" creationId="{43482DCC-8D81-6AA1-0886-1AA36235BD08}"/>
            </ac:spMkLst>
          </pc:spChg>
          <pc:spChg chg="mod">
            <ac:chgData name="Maëlys SAILLANT" userId="7b36b719-b8b9-429d-9a83-567ae6915595" providerId="ADAL" clId="{4046B946-8932-4B68-AC9D-580186E80376}" dt="2025-08-06T10:01:04.874" v="676"/>
            <ac:spMkLst>
              <pc:docMk/>
              <pc:sldMasterMk cId="0" sldId="2147483648"/>
              <pc:sldLayoutMk cId="2697995339" sldId="2147483663"/>
              <ac:spMk id="17" creationId="{53910641-0A1B-6AB2-2FC2-B7A7D1E4677E}"/>
            </ac:spMkLst>
          </pc:spChg>
          <pc:spChg chg="mod">
            <ac:chgData name="Maëlys SAILLANT" userId="7b36b719-b8b9-429d-9a83-567ae6915595" providerId="ADAL" clId="{4046B946-8932-4B68-AC9D-580186E80376}" dt="2025-08-06T10:01:04.874" v="676"/>
            <ac:spMkLst>
              <pc:docMk/>
              <pc:sldMasterMk cId="0" sldId="2147483648"/>
              <pc:sldLayoutMk cId="2697995339" sldId="2147483663"/>
              <ac:spMk id="18" creationId="{3DEA594B-718B-7BF5-1B83-867B098D5081}"/>
            </ac:spMkLst>
          </pc:spChg>
          <pc:spChg chg="mod">
            <ac:chgData name="Maëlys SAILLANT" userId="7b36b719-b8b9-429d-9a83-567ae6915595" providerId="ADAL" clId="{4046B946-8932-4B68-AC9D-580186E80376}" dt="2025-08-06T10:01:04.874" v="676"/>
            <ac:spMkLst>
              <pc:docMk/>
              <pc:sldMasterMk cId="0" sldId="2147483648"/>
              <pc:sldLayoutMk cId="2697995339" sldId="2147483663"/>
              <ac:spMk id="19" creationId="{0ECD8B7F-E877-B2AC-40B4-F64CE5767B47}"/>
            </ac:spMkLst>
          </pc:spChg>
          <pc:spChg chg="mod">
            <ac:chgData name="Maëlys SAILLANT" userId="7b36b719-b8b9-429d-9a83-567ae6915595" providerId="ADAL" clId="{4046B946-8932-4B68-AC9D-580186E80376}" dt="2025-08-06T10:06:26.220" v="769" actId="20577"/>
            <ac:spMkLst>
              <pc:docMk/>
              <pc:sldMasterMk cId="0" sldId="2147483648"/>
              <pc:sldLayoutMk cId="2697995339" sldId="2147483663"/>
              <ac:spMk id="22" creationId="{3F3077DF-4784-B88A-B7F3-F1BBEC336ED7}"/>
            </ac:spMkLst>
          </pc:spChg>
          <pc:spChg chg="mod">
            <ac:chgData name="Maëlys SAILLANT" userId="7b36b719-b8b9-429d-9a83-567ae6915595" providerId="ADAL" clId="{4046B946-8932-4B68-AC9D-580186E80376}" dt="2025-08-06T10:01:04.874" v="676"/>
            <ac:spMkLst>
              <pc:docMk/>
              <pc:sldMasterMk cId="0" sldId="2147483648"/>
              <pc:sldLayoutMk cId="2697995339" sldId="2147483663"/>
              <ac:spMk id="23" creationId="{143DC16F-F441-3DDD-833B-7907422DD5A0}"/>
            </ac:spMkLst>
          </pc:spChg>
          <pc:spChg chg="add mod">
            <ac:chgData name="Maëlys SAILLANT" userId="7b36b719-b8b9-429d-9a83-567ae6915595" providerId="ADAL" clId="{4046B946-8932-4B68-AC9D-580186E80376}" dt="2025-08-06T10:01:04.874" v="676"/>
            <ac:spMkLst>
              <pc:docMk/>
              <pc:sldMasterMk cId="0" sldId="2147483648"/>
              <pc:sldLayoutMk cId="2697995339" sldId="2147483663"/>
              <ac:spMk id="24" creationId="{23CA0AA5-8A24-1639-77AD-EE0B9D545758}"/>
            </ac:spMkLst>
          </pc:spChg>
        </pc:sldLayoutChg>
        <pc:sldLayoutChg chg="addSp delSp modSp add mod replId modTransition">
          <pc:chgData name="Maëlys SAILLANT" userId="7b36b719-b8b9-429d-9a83-567ae6915595" providerId="ADAL" clId="{4046B946-8932-4B68-AC9D-580186E80376}" dt="2025-08-08T12:55:44.876" v="997" actId="27028"/>
          <pc:sldLayoutMkLst>
            <pc:docMk/>
            <pc:sldMasterMk cId="0" sldId="2147483648"/>
            <pc:sldLayoutMk cId="763678193" sldId="2147483664"/>
          </pc:sldLayoutMkLst>
          <pc:spChg chg="mod">
            <ac:chgData name="Maëlys SAILLANT" userId="7b36b719-b8b9-429d-9a83-567ae6915595" providerId="ADAL" clId="{4046B946-8932-4B68-AC9D-580186E80376}" dt="2025-08-06T09:55:07.447" v="629"/>
            <ac:spMkLst>
              <pc:docMk/>
              <pc:sldMasterMk cId="0" sldId="2147483648"/>
              <pc:sldLayoutMk cId="763678193" sldId="2147483664"/>
              <ac:spMk id="4" creationId="{7F35AEF3-1910-8B5E-B936-A39ADDEB2B5C}"/>
            </ac:spMkLst>
          </pc:spChg>
          <pc:spChg chg="mod">
            <ac:chgData name="Maëlys SAILLANT" userId="7b36b719-b8b9-429d-9a83-567ae6915595" providerId="ADAL" clId="{4046B946-8932-4B68-AC9D-580186E80376}" dt="2025-08-06T09:55:07.447" v="629"/>
            <ac:spMkLst>
              <pc:docMk/>
              <pc:sldMasterMk cId="0" sldId="2147483648"/>
              <pc:sldLayoutMk cId="763678193" sldId="2147483664"/>
              <ac:spMk id="5" creationId="{30F85479-6809-748D-B2D8-A964B75C04D3}"/>
            </ac:spMkLst>
          </pc:spChg>
          <pc:spChg chg="mod">
            <ac:chgData name="Maëlys SAILLANT" userId="7b36b719-b8b9-429d-9a83-567ae6915595" providerId="ADAL" clId="{4046B946-8932-4B68-AC9D-580186E80376}" dt="2025-08-06T09:55:07.447" v="629"/>
            <ac:spMkLst>
              <pc:docMk/>
              <pc:sldMasterMk cId="0" sldId="2147483648"/>
              <pc:sldLayoutMk cId="763678193" sldId="2147483664"/>
              <ac:spMk id="7" creationId="{D9C4F9C8-CBC3-7599-6146-23AA4044F8D1}"/>
            </ac:spMkLst>
          </pc:spChg>
          <pc:spChg chg="mod">
            <ac:chgData name="Maëlys SAILLANT" userId="7b36b719-b8b9-429d-9a83-567ae6915595" providerId="ADAL" clId="{4046B946-8932-4B68-AC9D-580186E80376}" dt="2025-08-06T09:55:07.447" v="629"/>
            <ac:spMkLst>
              <pc:docMk/>
              <pc:sldMasterMk cId="0" sldId="2147483648"/>
              <pc:sldLayoutMk cId="763678193" sldId="2147483664"/>
              <ac:spMk id="8" creationId="{A8B9B0CC-5118-B923-5874-976D10F8F503}"/>
            </ac:spMkLst>
          </pc:spChg>
          <pc:spChg chg="mod">
            <ac:chgData name="Maëlys SAILLANT" userId="7b36b719-b8b9-429d-9a83-567ae6915595" providerId="ADAL" clId="{4046B946-8932-4B68-AC9D-580186E80376}" dt="2025-08-06T09:55:07.447" v="629"/>
            <ac:spMkLst>
              <pc:docMk/>
              <pc:sldMasterMk cId="0" sldId="2147483648"/>
              <pc:sldLayoutMk cId="763678193" sldId="2147483664"/>
              <ac:spMk id="10" creationId="{F5188370-54D0-848A-24E3-AD34545D7248}"/>
            </ac:spMkLst>
          </pc:spChg>
          <pc:spChg chg="mod">
            <ac:chgData name="Maëlys SAILLANT" userId="7b36b719-b8b9-429d-9a83-567ae6915595" providerId="ADAL" clId="{4046B946-8932-4B68-AC9D-580186E80376}" dt="2025-08-06T09:55:07.447" v="629"/>
            <ac:spMkLst>
              <pc:docMk/>
              <pc:sldMasterMk cId="0" sldId="2147483648"/>
              <pc:sldLayoutMk cId="763678193" sldId="2147483664"/>
              <ac:spMk id="11" creationId="{19A39B88-931B-BA2D-7903-13EABCA50F85}"/>
            </ac:spMkLst>
          </pc:spChg>
          <pc:spChg chg="add mod">
            <ac:chgData name="Maëlys SAILLANT" userId="7b36b719-b8b9-429d-9a83-567ae6915595" providerId="ADAL" clId="{4046B946-8932-4B68-AC9D-580186E80376}" dt="2025-08-06T09:55:07.447" v="629"/>
            <ac:spMkLst>
              <pc:docMk/>
              <pc:sldMasterMk cId="0" sldId="2147483648"/>
              <pc:sldLayoutMk cId="763678193" sldId="2147483664"/>
              <ac:spMk id="12" creationId="{2F9A36F0-C029-EF9F-3E9A-6AB8884816FF}"/>
            </ac:spMkLst>
          </pc:spChg>
          <pc:spChg chg="mod">
            <ac:chgData name="Maëlys SAILLANT" userId="7b36b719-b8b9-429d-9a83-567ae6915595" providerId="ADAL" clId="{4046B946-8932-4B68-AC9D-580186E80376}" dt="2025-08-06T09:55:20.887" v="630"/>
            <ac:spMkLst>
              <pc:docMk/>
              <pc:sldMasterMk cId="0" sldId="2147483648"/>
              <pc:sldLayoutMk cId="763678193" sldId="2147483664"/>
              <ac:spMk id="16" creationId="{83279E20-A246-95F4-60A2-90B4568732B5}"/>
            </ac:spMkLst>
          </pc:spChg>
          <pc:spChg chg="mod">
            <ac:chgData name="Maëlys SAILLANT" userId="7b36b719-b8b9-429d-9a83-567ae6915595" providerId="ADAL" clId="{4046B946-8932-4B68-AC9D-580186E80376}" dt="2025-08-06T09:55:20.887" v="630"/>
            <ac:spMkLst>
              <pc:docMk/>
              <pc:sldMasterMk cId="0" sldId="2147483648"/>
              <pc:sldLayoutMk cId="763678193" sldId="2147483664"/>
              <ac:spMk id="17" creationId="{8E11C874-CA58-5772-83D3-4937F1B8C191}"/>
            </ac:spMkLst>
          </pc:spChg>
          <pc:spChg chg="add mod">
            <ac:chgData name="Maëlys SAILLANT" userId="7b36b719-b8b9-429d-9a83-567ae6915595" providerId="ADAL" clId="{4046B946-8932-4B68-AC9D-580186E80376}" dt="2025-08-06T10:04:20.760" v="714"/>
            <ac:spMkLst>
              <pc:docMk/>
              <pc:sldMasterMk cId="0" sldId="2147483648"/>
              <pc:sldLayoutMk cId="763678193" sldId="2147483664"/>
              <ac:spMk id="19" creationId="{57711724-F0B9-4413-C02A-3C92EDBCC972}"/>
            </ac:spMkLst>
          </pc:spChg>
          <pc:spChg chg="add mod">
            <ac:chgData name="Maëlys SAILLANT" userId="7b36b719-b8b9-429d-9a83-567ae6915595" providerId="ADAL" clId="{4046B946-8932-4B68-AC9D-580186E80376}" dt="2025-08-06T10:04:20.760" v="714"/>
            <ac:spMkLst>
              <pc:docMk/>
              <pc:sldMasterMk cId="0" sldId="2147483648"/>
              <pc:sldLayoutMk cId="763678193" sldId="2147483664"/>
              <ac:spMk id="20" creationId="{B0D45D02-9BBC-22DF-2629-50C848DABB4F}"/>
            </ac:spMkLst>
          </pc:spChg>
          <pc:grpChg chg="add mod">
            <ac:chgData name="Maëlys SAILLANT" userId="7b36b719-b8b9-429d-9a83-567ae6915595" providerId="ADAL" clId="{4046B946-8932-4B68-AC9D-580186E80376}" dt="2025-08-06T09:55:07.447" v="629"/>
            <ac:grpSpMkLst>
              <pc:docMk/>
              <pc:sldMasterMk cId="0" sldId="2147483648"/>
              <pc:sldLayoutMk cId="763678193" sldId="2147483664"/>
              <ac:grpSpMk id="6" creationId="{7A446217-B4A8-6616-1C81-527F68BDC4E3}"/>
            </ac:grpSpMkLst>
          </pc:grpChg>
          <pc:grpChg chg="add mod">
            <ac:chgData name="Maëlys SAILLANT" userId="7b36b719-b8b9-429d-9a83-567ae6915595" providerId="ADAL" clId="{4046B946-8932-4B68-AC9D-580186E80376}" dt="2025-08-06T09:55:36.675" v="633" actId="1076"/>
            <ac:grpSpMkLst>
              <pc:docMk/>
              <pc:sldMasterMk cId="0" sldId="2147483648"/>
              <pc:sldLayoutMk cId="763678193" sldId="2147483664"/>
              <ac:grpSpMk id="15" creationId="{6F6AA9A2-CC74-CAA7-75F6-5D0DA8226411}"/>
            </ac:grpSpMkLst>
          </pc:grpChg>
        </pc:sldLayoutChg>
        <pc:sldLayoutChg chg="addSp delSp modSp add mod replId modTransition">
          <pc:chgData name="Maëlys SAILLANT" userId="7b36b719-b8b9-429d-9a83-567ae6915595" providerId="ADAL" clId="{4046B946-8932-4B68-AC9D-580186E80376}" dt="2025-08-08T12:55:44.876" v="997" actId="27028"/>
          <pc:sldLayoutMkLst>
            <pc:docMk/>
            <pc:sldMasterMk cId="0" sldId="2147483648"/>
            <pc:sldLayoutMk cId="4209871551" sldId="2147483665"/>
          </pc:sldLayoutMkLst>
          <pc:spChg chg="mod">
            <ac:chgData name="Maëlys SAILLANT" userId="7b36b719-b8b9-429d-9a83-567ae6915595" providerId="ADAL" clId="{4046B946-8932-4B68-AC9D-580186E80376}" dt="2025-08-06T09:56:47.429" v="646"/>
            <ac:spMkLst>
              <pc:docMk/>
              <pc:sldMasterMk cId="0" sldId="2147483648"/>
              <pc:sldLayoutMk cId="4209871551" sldId="2147483665"/>
              <ac:spMk id="4" creationId="{67B1B441-2AC7-1189-4EA1-B1685858CAFF}"/>
            </ac:spMkLst>
          </pc:spChg>
          <pc:spChg chg="mod">
            <ac:chgData name="Maëlys SAILLANT" userId="7b36b719-b8b9-429d-9a83-567ae6915595" providerId="ADAL" clId="{4046B946-8932-4B68-AC9D-580186E80376}" dt="2025-08-06T09:56:47.429" v="646"/>
            <ac:spMkLst>
              <pc:docMk/>
              <pc:sldMasterMk cId="0" sldId="2147483648"/>
              <pc:sldLayoutMk cId="4209871551" sldId="2147483665"/>
              <ac:spMk id="5" creationId="{C90E90A8-62D7-7C29-FAB2-3AA66D78BEF0}"/>
            </ac:spMkLst>
          </pc:spChg>
          <pc:spChg chg="mod">
            <ac:chgData name="Maëlys SAILLANT" userId="7b36b719-b8b9-429d-9a83-567ae6915595" providerId="ADAL" clId="{4046B946-8932-4B68-AC9D-580186E80376}" dt="2025-08-06T09:56:47.429" v="646"/>
            <ac:spMkLst>
              <pc:docMk/>
              <pc:sldMasterMk cId="0" sldId="2147483648"/>
              <pc:sldLayoutMk cId="4209871551" sldId="2147483665"/>
              <ac:spMk id="7" creationId="{E4FCDD7C-9AC8-B440-3DD7-747B17BADD66}"/>
            </ac:spMkLst>
          </pc:spChg>
          <pc:spChg chg="mod">
            <ac:chgData name="Maëlys SAILLANT" userId="7b36b719-b8b9-429d-9a83-567ae6915595" providerId="ADAL" clId="{4046B946-8932-4B68-AC9D-580186E80376}" dt="2025-08-06T09:56:47.429" v="646"/>
            <ac:spMkLst>
              <pc:docMk/>
              <pc:sldMasterMk cId="0" sldId="2147483648"/>
              <pc:sldLayoutMk cId="4209871551" sldId="2147483665"/>
              <ac:spMk id="8" creationId="{BBE08CFF-0592-980F-EA73-A51C64FA4BEE}"/>
            </ac:spMkLst>
          </pc:spChg>
          <pc:spChg chg="mod">
            <ac:chgData name="Maëlys SAILLANT" userId="7b36b719-b8b9-429d-9a83-567ae6915595" providerId="ADAL" clId="{4046B946-8932-4B68-AC9D-580186E80376}" dt="2025-08-06T09:56:47.429" v="646"/>
            <ac:spMkLst>
              <pc:docMk/>
              <pc:sldMasterMk cId="0" sldId="2147483648"/>
              <pc:sldLayoutMk cId="4209871551" sldId="2147483665"/>
              <ac:spMk id="9" creationId="{C7955B1A-2B83-2F03-8B77-F7964CC2A846}"/>
            </ac:spMkLst>
          </pc:spChg>
          <pc:spChg chg="mod">
            <ac:chgData name="Maëlys SAILLANT" userId="7b36b719-b8b9-429d-9a83-567ae6915595" providerId="ADAL" clId="{4046B946-8932-4B68-AC9D-580186E80376}" dt="2025-08-06T09:56:47.429" v="646"/>
            <ac:spMkLst>
              <pc:docMk/>
              <pc:sldMasterMk cId="0" sldId="2147483648"/>
              <pc:sldLayoutMk cId="4209871551" sldId="2147483665"/>
              <ac:spMk id="10" creationId="{66EBC964-3544-9AE3-72CA-41B21E2F57F9}"/>
            </ac:spMkLst>
          </pc:spChg>
          <pc:spChg chg="add mod">
            <ac:chgData name="Maëlys SAILLANT" userId="7b36b719-b8b9-429d-9a83-567ae6915595" providerId="ADAL" clId="{4046B946-8932-4B68-AC9D-580186E80376}" dt="2025-08-06T09:56:47.429" v="646"/>
            <ac:spMkLst>
              <pc:docMk/>
              <pc:sldMasterMk cId="0" sldId="2147483648"/>
              <pc:sldLayoutMk cId="4209871551" sldId="2147483665"/>
              <ac:spMk id="11" creationId="{EA0F0793-EEF0-CDC3-8FCF-36E2ECEE7C3D}"/>
            </ac:spMkLst>
          </pc:spChg>
          <pc:spChg chg="add mod">
            <ac:chgData name="Maëlys SAILLANT" userId="7b36b719-b8b9-429d-9a83-567ae6915595" providerId="ADAL" clId="{4046B946-8932-4B68-AC9D-580186E80376}" dt="2025-08-06T10:03:41.732" v="704" actId="1076"/>
            <ac:spMkLst>
              <pc:docMk/>
              <pc:sldMasterMk cId="0" sldId="2147483648"/>
              <pc:sldLayoutMk cId="4209871551" sldId="2147483665"/>
              <ac:spMk id="14" creationId="{6FECFC4C-EE90-7462-B69B-A4278A274602}"/>
            </ac:spMkLst>
          </pc:spChg>
          <pc:spChg chg="add mod">
            <ac:chgData name="Maëlys SAILLANT" userId="7b36b719-b8b9-429d-9a83-567ae6915595" providerId="ADAL" clId="{4046B946-8932-4B68-AC9D-580186E80376}" dt="2025-08-06T10:05:53.688" v="766"/>
            <ac:spMkLst>
              <pc:docMk/>
              <pc:sldMasterMk cId="0" sldId="2147483648"/>
              <pc:sldLayoutMk cId="4209871551" sldId="2147483665"/>
              <ac:spMk id="18" creationId="{3BD380AB-3ADA-BEB5-DA99-1996B8E5A6C5}"/>
            </ac:spMkLst>
          </pc:spChg>
          <pc:grpChg chg="add mod">
            <ac:chgData name="Maëlys SAILLANT" userId="7b36b719-b8b9-429d-9a83-567ae6915595" providerId="ADAL" clId="{4046B946-8932-4B68-AC9D-580186E80376}" dt="2025-08-06T10:04:56.913" v="729" actId="1076"/>
            <ac:grpSpMkLst>
              <pc:docMk/>
              <pc:sldMasterMk cId="0" sldId="2147483648"/>
              <pc:sldLayoutMk cId="4209871551" sldId="2147483665"/>
              <ac:grpSpMk id="2" creationId="{1C3A5BCF-3BDF-0475-54FF-54AD75C5A03D}"/>
            </ac:grpSpMkLst>
          </pc:grpChg>
        </pc:sldLayoutChg>
      </pc:sldMasterChg>
      <pc:sldMasterChg chg="delSp new del mod addSldLayout">
        <pc:chgData name="Maëlys SAILLANT" userId="7b36b719-b8b9-429d-9a83-567ae6915595" providerId="ADAL" clId="{4046B946-8932-4B68-AC9D-580186E80376}" dt="2025-08-06T09:49:49.194" v="600" actId="2696"/>
        <pc:sldMasterMkLst>
          <pc:docMk/>
          <pc:sldMasterMk cId="3798411604" sldId="2147483657"/>
        </pc:sldMasterMkLst>
        <pc:sldLayoutChg chg="new replId">
          <pc:chgData name="Maëlys SAILLANT" userId="7b36b719-b8b9-429d-9a83-567ae6915595" providerId="ADAL" clId="{4046B946-8932-4B68-AC9D-580186E80376}" dt="2025-08-06T09:48:37.987" v="592" actId="6938"/>
          <pc:sldLayoutMkLst>
            <pc:docMk/>
            <pc:sldMasterMk cId="3798411604" sldId="2147483657"/>
            <pc:sldLayoutMk cId="3734829629" sldId="2147483658"/>
          </pc:sldLayoutMkLst>
        </pc:sldLayoutChg>
        <pc:sldLayoutChg chg="new replId">
          <pc:chgData name="Maëlys SAILLANT" userId="7b36b719-b8b9-429d-9a83-567ae6915595" providerId="ADAL" clId="{4046B946-8932-4B68-AC9D-580186E80376}" dt="2025-08-06T09:48:37.987" v="592" actId="6938"/>
          <pc:sldLayoutMkLst>
            <pc:docMk/>
            <pc:sldMasterMk cId="3798411604" sldId="2147483657"/>
            <pc:sldLayoutMk cId="3884611655" sldId="2147483659"/>
          </pc:sldLayoutMkLst>
        </pc:sldLayoutChg>
        <pc:sldLayoutChg chg="new replId">
          <pc:chgData name="Maëlys SAILLANT" userId="7b36b719-b8b9-429d-9a83-567ae6915595" providerId="ADAL" clId="{4046B946-8932-4B68-AC9D-580186E80376}" dt="2025-08-06T09:48:37.987" v="592" actId="6938"/>
          <pc:sldLayoutMkLst>
            <pc:docMk/>
            <pc:sldMasterMk cId="3798411604" sldId="2147483657"/>
            <pc:sldLayoutMk cId="1656682938" sldId="2147483660"/>
          </pc:sldLayoutMkLst>
        </pc:sldLayoutChg>
        <pc:sldLayoutChg chg="new replId">
          <pc:chgData name="Maëlys SAILLANT" userId="7b36b719-b8b9-429d-9a83-567ae6915595" providerId="ADAL" clId="{4046B946-8932-4B68-AC9D-580186E80376}" dt="2025-08-06T09:48:37.987" v="592" actId="6938"/>
          <pc:sldLayoutMkLst>
            <pc:docMk/>
            <pc:sldMasterMk cId="3798411604" sldId="2147483657"/>
            <pc:sldLayoutMk cId="2388831230" sldId="2147483661"/>
          </pc:sldLayoutMkLst>
        </pc:sldLayoutChg>
        <pc:sldLayoutChg chg="new replId">
          <pc:chgData name="Maëlys SAILLANT" userId="7b36b719-b8b9-429d-9a83-567ae6915595" providerId="ADAL" clId="{4046B946-8932-4B68-AC9D-580186E80376}" dt="2025-08-06T09:48:37.987" v="592" actId="6938"/>
          <pc:sldLayoutMkLst>
            <pc:docMk/>
            <pc:sldMasterMk cId="3798411604" sldId="2147483657"/>
            <pc:sldLayoutMk cId="3830407491" sldId="2147483662"/>
          </pc:sldLayoutMkLst>
        </pc:sldLayoutChg>
        <pc:sldLayoutChg chg="new replId">
          <pc:chgData name="Maëlys SAILLANT" userId="7b36b719-b8b9-429d-9a83-567ae6915595" providerId="ADAL" clId="{4046B946-8932-4B68-AC9D-580186E80376}" dt="2025-08-06T09:48:37.987" v="592" actId="6938"/>
          <pc:sldLayoutMkLst>
            <pc:docMk/>
            <pc:sldMasterMk cId="3798411604" sldId="2147483657"/>
            <pc:sldLayoutMk cId="643969635" sldId="2147483663"/>
          </pc:sldLayoutMkLst>
        </pc:sldLayoutChg>
        <pc:sldLayoutChg chg="new replId">
          <pc:chgData name="Maëlys SAILLANT" userId="7b36b719-b8b9-429d-9a83-567ae6915595" providerId="ADAL" clId="{4046B946-8932-4B68-AC9D-580186E80376}" dt="2025-08-06T09:48:37.987" v="592" actId="6938"/>
          <pc:sldLayoutMkLst>
            <pc:docMk/>
            <pc:sldMasterMk cId="3798411604" sldId="2147483657"/>
            <pc:sldLayoutMk cId="3831439740" sldId="2147483664"/>
          </pc:sldLayoutMkLst>
        </pc:sldLayoutChg>
        <pc:sldLayoutChg chg="new replId">
          <pc:chgData name="Maëlys SAILLANT" userId="7b36b719-b8b9-429d-9a83-567ae6915595" providerId="ADAL" clId="{4046B946-8932-4B68-AC9D-580186E80376}" dt="2025-08-06T09:48:37.987" v="592" actId="6938"/>
          <pc:sldLayoutMkLst>
            <pc:docMk/>
            <pc:sldMasterMk cId="3798411604" sldId="2147483657"/>
            <pc:sldLayoutMk cId="632984875" sldId="2147483665"/>
          </pc:sldLayoutMkLst>
        </pc:sldLayoutChg>
        <pc:sldLayoutChg chg="new replId">
          <pc:chgData name="Maëlys SAILLANT" userId="7b36b719-b8b9-429d-9a83-567ae6915595" providerId="ADAL" clId="{4046B946-8932-4B68-AC9D-580186E80376}" dt="2025-08-06T09:48:37.987" v="592" actId="6938"/>
          <pc:sldLayoutMkLst>
            <pc:docMk/>
            <pc:sldMasterMk cId="3798411604" sldId="2147483657"/>
            <pc:sldLayoutMk cId="2097414924" sldId="2147483666"/>
          </pc:sldLayoutMkLst>
        </pc:sldLayoutChg>
        <pc:sldLayoutChg chg="new replId">
          <pc:chgData name="Maëlys SAILLANT" userId="7b36b719-b8b9-429d-9a83-567ae6915595" providerId="ADAL" clId="{4046B946-8932-4B68-AC9D-580186E80376}" dt="2025-08-06T09:48:37.987" v="592" actId="6938"/>
          <pc:sldLayoutMkLst>
            <pc:docMk/>
            <pc:sldMasterMk cId="3798411604" sldId="2147483657"/>
            <pc:sldLayoutMk cId="3993693196" sldId="2147483667"/>
          </pc:sldLayoutMkLst>
        </pc:sldLayoutChg>
        <pc:sldLayoutChg chg="new replId">
          <pc:chgData name="Maëlys SAILLANT" userId="7b36b719-b8b9-429d-9a83-567ae6915595" providerId="ADAL" clId="{4046B946-8932-4B68-AC9D-580186E80376}" dt="2025-08-06T09:48:37.987" v="592" actId="6938"/>
          <pc:sldLayoutMkLst>
            <pc:docMk/>
            <pc:sldMasterMk cId="3798411604" sldId="2147483657"/>
            <pc:sldLayoutMk cId="1705931708" sldId="2147483668"/>
          </pc:sldLayoutMkLst>
        </pc:sldLayoutChg>
      </pc:sldMasterChg>
      <pc:sldMasterChg chg="add addSldLayout">
        <pc:chgData name="Maëlys SAILLANT" userId="7b36b719-b8b9-429d-9a83-567ae6915595" providerId="ADAL" clId="{4046B946-8932-4B68-AC9D-580186E80376}" dt="2025-08-08T12:55:44.876" v="997" actId="27028"/>
        <pc:sldMasterMkLst>
          <pc:docMk/>
          <pc:sldMasterMk cId="0" sldId="2147483661"/>
        </pc:sldMasterMkLst>
        <pc:sldLayoutChg chg="add">
          <pc:chgData name="Maëlys SAILLANT" userId="7b36b719-b8b9-429d-9a83-567ae6915595" providerId="ADAL" clId="{4046B946-8932-4B68-AC9D-580186E80376}" dt="2025-08-08T12:55:44.876" v="997" actId="27028"/>
          <pc:sldLayoutMkLst>
            <pc:docMk/>
            <pc:sldMasterMk cId="0" sldId="2147483661"/>
            <pc:sldLayoutMk cId="0" sldId="2147483649"/>
          </pc:sldLayoutMkLst>
        </pc:sldLayoutChg>
        <pc:sldLayoutChg chg="add">
          <pc:chgData name="Maëlys SAILLANT" userId="7b36b719-b8b9-429d-9a83-567ae6915595" providerId="ADAL" clId="{4046B946-8932-4B68-AC9D-580186E80376}" dt="2025-08-08T12:55:44.876" v="997" actId="27028"/>
          <pc:sldLayoutMkLst>
            <pc:docMk/>
            <pc:sldMasterMk cId="0" sldId="2147483661"/>
            <pc:sldLayoutMk cId="0" sldId="2147483650"/>
          </pc:sldLayoutMkLst>
        </pc:sldLayoutChg>
        <pc:sldLayoutChg chg="add">
          <pc:chgData name="Maëlys SAILLANT" userId="7b36b719-b8b9-429d-9a83-567ae6915595" providerId="ADAL" clId="{4046B946-8932-4B68-AC9D-580186E80376}" dt="2025-08-08T12:55:44.876" v="997" actId="27028"/>
          <pc:sldLayoutMkLst>
            <pc:docMk/>
            <pc:sldMasterMk cId="0" sldId="2147483661"/>
            <pc:sldLayoutMk cId="0" sldId="2147483651"/>
          </pc:sldLayoutMkLst>
        </pc:sldLayoutChg>
        <pc:sldLayoutChg chg="add">
          <pc:chgData name="Maëlys SAILLANT" userId="7b36b719-b8b9-429d-9a83-567ae6915595" providerId="ADAL" clId="{4046B946-8932-4B68-AC9D-580186E80376}" dt="2025-08-08T12:55:44.876" v="997" actId="27028"/>
          <pc:sldLayoutMkLst>
            <pc:docMk/>
            <pc:sldMasterMk cId="0" sldId="2147483661"/>
            <pc:sldLayoutMk cId="0" sldId="2147483652"/>
          </pc:sldLayoutMkLst>
        </pc:sldLayoutChg>
        <pc:sldLayoutChg chg="add">
          <pc:chgData name="Maëlys SAILLANT" userId="7b36b719-b8b9-429d-9a83-567ae6915595" providerId="ADAL" clId="{4046B946-8932-4B68-AC9D-580186E80376}" dt="2025-08-08T12:55:44.876" v="997" actId="27028"/>
          <pc:sldLayoutMkLst>
            <pc:docMk/>
            <pc:sldMasterMk cId="0" sldId="2147483661"/>
            <pc:sldLayoutMk cId="0" sldId="2147483653"/>
          </pc:sldLayoutMkLst>
        </pc:sldLayoutChg>
        <pc:sldLayoutChg chg="add">
          <pc:chgData name="Maëlys SAILLANT" userId="7b36b719-b8b9-429d-9a83-567ae6915595" providerId="ADAL" clId="{4046B946-8932-4B68-AC9D-580186E80376}" dt="2025-08-08T12:55:44.876" v="997" actId="27028"/>
          <pc:sldLayoutMkLst>
            <pc:docMk/>
            <pc:sldMasterMk cId="0" sldId="2147483661"/>
            <pc:sldLayoutMk cId="0" sldId="2147483654"/>
          </pc:sldLayoutMkLst>
        </pc:sldLayoutChg>
        <pc:sldLayoutChg chg="add">
          <pc:chgData name="Maëlys SAILLANT" userId="7b36b719-b8b9-429d-9a83-567ae6915595" providerId="ADAL" clId="{4046B946-8932-4B68-AC9D-580186E80376}" dt="2025-08-08T12:55:44.876" v="997" actId="27028"/>
          <pc:sldLayoutMkLst>
            <pc:docMk/>
            <pc:sldMasterMk cId="0" sldId="2147483661"/>
            <pc:sldLayoutMk cId="0" sldId="2147483656"/>
          </pc:sldLayoutMkLst>
        </pc:sldLayoutChg>
        <pc:sldLayoutChg chg="add">
          <pc:chgData name="Maëlys SAILLANT" userId="7b36b719-b8b9-429d-9a83-567ae6915595" providerId="ADAL" clId="{4046B946-8932-4B68-AC9D-580186E80376}" dt="2025-08-08T12:55:44.876" v="997" actId="27028"/>
          <pc:sldLayoutMkLst>
            <pc:docMk/>
            <pc:sldMasterMk cId="0" sldId="2147483661"/>
            <pc:sldLayoutMk cId="0" sldId="2147483657"/>
          </pc:sldLayoutMkLst>
        </pc:sldLayoutChg>
        <pc:sldLayoutChg chg="add">
          <pc:chgData name="Maëlys SAILLANT" userId="7b36b719-b8b9-429d-9a83-567ae6915595" providerId="ADAL" clId="{4046B946-8932-4B68-AC9D-580186E80376}" dt="2025-08-08T12:55:44.876" v="997" actId="27028"/>
          <pc:sldLayoutMkLst>
            <pc:docMk/>
            <pc:sldMasterMk cId="0" sldId="2147483661"/>
            <pc:sldLayoutMk cId="0" sldId="2147483658"/>
          </pc:sldLayoutMkLst>
        </pc:sldLayoutChg>
        <pc:sldLayoutChg chg="add">
          <pc:chgData name="Maëlys SAILLANT" userId="7b36b719-b8b9-429d-9a83-567ae6915595" providerId="ADAL" clId="{4046B946-8932-4B68-AC9D-580186E80376}" dt="2025-08-08T12:55:44.876" v="997" actId="27028"/>
          <pc:sldLayoutMkLst>
            <pc:docMk/>
            <pc:sldMasterMk cId="0" sldId="2147483661"/>
            <pc:sldLayoutMk cId="0" sldId="2147483659"/>
          </pc:sldLayoutMkLst>
        </pc:sldLayoutChg>
        <pc:sldLayoutChg chg="add">
          <pc:chgData name="Maëlys SAILLANT" userId="7b36b719-b8b9-429d-9a83-567ae6915595" providerId="ADAL" clId="{4046B946-8932-4B68-AC9D-580186E80376}" dt="2025-08-08T12:55:44.876" v="997" actId="27028"/>
          <pc:sldLayoutMkLst>
            <pc:docMk/>
            <pc:sldMasterMk cId="0" sldId="2147483661"/>
            <pc:sldLayoutMk cId="0" sldId="214748366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A342F5-E170-4D88-BFCA-0EE3B1030F2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384BB-FC60-437F-B002-475324CE39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6659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384BB-FC60-437F-B002-475324CE391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79795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2F35F8-FF19-1BA5-1806-ECD3AB7BD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238BD82-C0C1-FD82-4082-411D25C65C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565E2DE-9B85-B959-929D-0B34F45359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588B34-783F-34C2-9C5A-41784333A5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384BB-FC60-437F-B002-475324CE391F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3612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6C5E4E-4BEC-55D4-DBCE-684830E83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CCF93CE-8180-E3D6-4823-FD167EDBC6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3A48E2D-A365-6FCB-E65B-99F56AEEBD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CF07CA2-C94C-6B8C-AFC0-A102D8EDFA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384BB-FC60-437F-B002-475324CE391F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6079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2EB297-C157-D207-DFD6-781F11C81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E829A4D-FA03-A671-0C15-3774458413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00FE686-22EB-528B-827F-71E8087FCD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630C49-22CA-0FB8-D3CD-804C19FA45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384BB-FC60-437F-B002-475324CE391F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5444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B3A951-B94F-3350-6FA9-D4422A06F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4396CFD-23E6-1FA3-37FC-4045C35F69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6532534-9765-2CF4-187B-752024F43C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CCB1E27-67A3-6812-B0DD-34F3939803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384BB-FC60-437F-B002-475324CE391F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56632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00851-3634-D2D8-716C-842105A69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B854405-D4BA-4AF7-2D6D-36F5272BDA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6C871AC-8D46-7F73-70AD-C0E7A77352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97DE384-FDB9-4836-5E36-4791731144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384BB-FC60-437F-B002-475324CE391F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96291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DBACDF-F169-5546-71E6-2FEA03F52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A32EB29-A332-0CAC-6025-8DC21A6E13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187C90B-14B4-2BCC-EBA1-15D49984B3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F66C2FE-47DD-30AB-B4BA-61B0F866BB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384BB-FC60-437F-B002-475324CE391F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25793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5C69A7-C6F2-6D6F-0EBD-C807A4282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0AB21A7-138F-A21B-F6B2-0F38DD1B72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3F62E8E-6990-0090-14F7-F8B37311CA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5534CBD-80DD-702E-8316-9B21646F92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384BB-FC60-437F-B002-475324CE391F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9367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5F2E3-CD62-844F-95D8-C7E3133E8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C42832B-28C5-45EC-0520-1F12A66115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5D86279-0EBB-B24C-EDB7-344A023C59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9337EB7-27D0-9BCF-08DD-2F5A0AA260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384BB-FC60-437F-B002-475324CE391F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5368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6A7A5-D414-4439-65E1-B55AE9181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A1CFE57-583B-0B74-0763-CA682A4C20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3F75729-DDC5-DEF6-CC5E-6135B783D9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BA1A09B-3594-D75B-E278-23F2DE1A50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384BB-FC60-437F-B002-475324CE391F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69793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8A5B0-FFD0-FAF5-F818-5E6E18B15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BC4CA89-96CB-B9EA-8B32-91B81B4859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87063A5-441B-A93A-1495-DD0BD8D231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AF6158D-2732-D5AF-1466-9FD3A48B9E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384BB-FC60-437F-B002-475324CE391F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0727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384BB-FC60-437F-B002-475324CE391F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784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384BB-FC60-437F-B002-475324CE391F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8938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384BB-FC60-437F-B002-475324CE391F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1790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384BB-FC60-437F-B002-475324CE391F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7348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1DA281-F47B-A834-51A1-27161B57B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EBCFC9B-9165-26F6-C318-7A316BD438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4309748-BA78-0DA6-F8A3-7822CC96E7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22B0C89-E42B-8C1A-DC04-95248FCE54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384BB-FC60-437F-B002-475324CE391F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5332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D0E4F7-C82C-5E26-5089-14377E1CD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184EDF0-1DEC-E3E7-484A-DFA8ED3A00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B02A7BE-6F7F-101B-6CB3-073947740E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4CFE4C-8F3B-3B8E-B47D-8E4BB3D215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384BB-FC60-437F-B002-475324CE391F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330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4CDE2-075C-2493-8824-8AF0D529E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54E3EBA-A00B-2916-9988-D62315CF13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4AF547B-5676-38AA-523B-612BF62D62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17DB4D9-C8A2-A1ED-7303-F5752BA7FC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384BB-FC60-437F-B002-475324CE391F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4000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E62EDF-6E38-B86B-E3FB-EB52DB6BC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A090953-F6AE-C0F3-FA98-DDBFCC2D5A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DF6AECC-3AB7-D865-8F3D-B1B04A114F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F5B7F52-E595-E86C-D47C-E08DB8DF38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384BB-FC60-437F-B002-475324CE391F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154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">
            <a:extLst>
              <a:ext uri="{FF2B5EF4-FFF2-40B4-BE49-F238E27FC236}">
                <a16:creationId xmlns:a16="http://schemas.microsoft.com/office/drawing/2014/main" id="{98CAFAAC-53D3-E27C-A381-D6A8DCE31FEB}"/>
              </a:ext>
            </a:extLst>
          </p:cNvPr>
          <p:cNvGrpSpPr/>
          <p:nvPr userDrawn="1"/>
        </p:nvGrpSpPr>
        <p:grpSpPr>
          <a:xfrm>
            <a:off x="29677" y="-146785"/>
            <a:ext cx="9266723" cy="10552900"/>
            <a:chOff x="0" y="0"/>
            <a:chExt cx="2440618" cy="2779365"/>
          </a:xfrm>
        </p:grpSpPr>
        <p:sp>
          <p:nvSpPr>
            <p:cNvPr id="11" name="Freeform 3">
              <a:extLst>
                <a:ext uri="{FF2B5EF4-FFF2-40B4-BE49-F238E27FC236}">
                  <a16:creationId xmlns:a16="http://schemas.microsoft.com/office/drawing/2014/main" id="{304B5D8E-E143-8EC1-1611-850FE12BAC3B}"/>
                </a:ext>
              </a:extLst>
            </p:cNvPr>
            <p:cNvSpPr/>
            <p:nvPr/>
          </p:nvSpPr>
          <p:spPr>
            <a:xfrm>
              <a:off x="0" y="0"/>
              <a:ext cx="2440618" cy="2779365"/>
            </a:xfrm>
            <a:custGeom>
              <a:avLst/>
              <a:gdLst/>
              <a:ahLst/>
              <a:cxnLst/>
              <a:rect l="l" t="t" r="r" b="b"/>
              <a:pathLst>
                <a:path w="2440618" h="2779365">
                  <a:moveTo>
                    <a:pt x="0" y="0"/>
                  </a:moveTo>
                  <a:lnTo>
                    <a:pt x="2440618" y="0"/>
                  </a:lnTo>
                  <a:lnTo>
                    <a:pt x="2440618" y="2779365"/>
                  </a:lnTo>
                  <a:lnTo>
                    <a:pt x="0" y="2779365"/>
                  </a:lnTo>
                  <a:close/>
                </a:path>
              </a:pathLst>
            </a:custGeom>
            <a:solidFill>
              <a:srgbClr val="202020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TextBox 4">
              <a:extLst>
                <a:ext uri="{FF2B5EF4-FFF2-40B4-BE49-F238E27FC236}">
                  <a16:creationId xmlns:a16="http://schemas.microsoft.com/office/drawing/2014/main" id="{97325F50-9A4B-908B-2E88-00F4C6CECF94}"/>
                </a:ext>
              </a:extLst>
            </p:cNvPr>
            <p:cNvSpPr txBox="1"/>
            <p:nvPr/>
          </p:nvSpPr>
          <p:spPr>
            <a:xfrm>
              <a:off x="0" y="-38100"/>
              <a:ext cx="2440618" cy="2817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5">
            <a:extLst>
              <a:ext uri="{FF2B5EF4-FFF2-40B4-BE49-F238E27FC236}">
                <a16:creationId xmlns:a16="http://schemas.microsoft.com/office/drawing/2014/main" id="{15B8CFB0-79DC-999C-CBAC-90710277B228}"/>
              </a:ext>
            </a:extLst>
          </p:cNvPr>
          <p:cNvGrpSpPr/>
          <p:nvPr userDrawn="1"/>
        </p:nvGrpSpPr>
        <p:grpSpPr>
          <a:xfrm>
            <a:off x="1181100" y="1181100"/>
            <a:ext cx="16230600" cy="8229600"/>
            <a:chOff x="0" y="0"/>
            <a:chExt cx="4274726" cy="2167467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BE452227-3DA5-2286-375B-86EF1AC8C4D2}"/>
                </a:ext>
              </a:extLst>
            </p:cNvPr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4F3F3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2FB76B9A-ED6D-5350-029F-C729750800C5}"/>
                </a:ext>
              </a:extLst>
            </p:cNvPr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8">
            <a:extLst>
              <a:ext uri="{FF2B5EF4-FFF2-40B4-BE49-F238E27FC236}">
                <a16:creationId xmlns:a16="http://schemas.microsoft.com/office/drawing/2014/main" id="{033831AC-ADF1-8C11-CF16-430BA3FD62C1}"/>
              </a:ext>
            </a:extLst>
          </p:cNvPr>
          <p:cNvGrpSpPr/>
          <p:nvPr userDrawn="1"/>
        </p:nvGrpSpPr>
        <p:grpSpPr>
          <a:xfrm>
            <a:off x="-798929" y="-1304271"/>
            <a:ext cx="1581601" cy="12028698"/>
            <a:chOff x="0" y="0"/>
            <a:chExt cx="2108802" cy="16038264"/>
          </a:xfrm>
        </p:grpSpPr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9309521E-3778-F227-8510-2CDF3B2C4A8F}"/>
                </a:ext>
              </a:extLst>
            </p:cNvPr>
            <p:cNvSpPr/>
            <p:nvPr/>
          </p:nvSpPr>
          <p:spPr>
            <a:xfrm>
              <a:off x="0" y="8009240"/>
              <a:ext cx="2100901" cy="8029024"/>
            </a:xfrm>
            <a:custGeom>
              <a:avLst/>
              <a:gdLst/>
              <a:ahLst/>
              <a:cxnLst/>
              <a:rect l="l" t="t" r="r" b="b"/>
              <a:pathLst>
                <a:path w="2100901" h="8029024">
                  <a:moveTo>
                    <a:pt x="0" y="0"/>
                  </a:moveTo>
                  <a:lnTo>
                    <a:pt x="2100901" y="0"/>
                  </a:lnTo>
                  <a:lnTo>
                    <a:pt x="2100901" y="8029024"/>
                  </a:lnTo>
                  <a:lnTo>
                    <a:pt x="0" y="80290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t="-4481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795141DD-370D-A7B5-87A9-725F8BA84616}"/>
                </a:ext>
              </a:extLst>
            </p:cNvPr>
            <p:cNvSpPr/>
            <p:nvPr/>
          </p:nvSpPr>
          <p:spPr>
            <a:xfrm>
              <a:off x="0" y="0"/>
              <a:ext cx="2108802" cy="8293656"/>
            </a:xfrm>
            <a:custGeom>
              <a:avLst/>
              <a:gdLst/>
              <a:ahLst/>
              <a:cxnLst/>
              <a:rect l="l" t="t" r="r" b="b"/>
              <a:pathLst>
                <a:path w="2108802" h="8293656">
                  <a:moveTo>
                    <a:pt x="0" y="0"/>
                  </a:moveTo>
                  <a:lnTo>
                    <a:pt x="2108802" y="0"/>
                  </a:lnTo>
                  <a:lnTo>
                    <a:pt x="2108802" y="8293656"/>
                  </a:lnTo>
                  <a:lnTo>
                    <a:pt x="0" y="82936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t="-969" b="-558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1" name="Freeform 13">
            <a:extLst>
              <a:ext uri="{FF2B5EF4-FFF2-40B4-BE49-F238E27FC236}">
                <a16:creationId xmlns:a16="http://schemas.microsoft.com/office/drawing/2014/main" id="{F58FBB53-4C21-503C-4050-CBC306EC15A6}"/>
              </a:ext>
            </a:extLst>
          </p:cNvPr>
          <p:cNvSpPr/>
          <p:nvPr userDrawn="1"/>
        </p:nvSpPr>
        <p:spPr>
          <a:xfrm>
            <a:off x="17106900" y="191515"/>
            <a:ext cx="1036214" cy="989585"/>
          </a:xfrm>
          <a:custGeom>
            <a:avLst/>
            <a:gdLst/>
            <a:ahLst/>
            <a:cxnLst/>
            <a:rect l="l" t="t" r="r" b="b"/>
            <a:pathLst>
              <a:path w="1036214" h="989585">
                <a:moveTo>
                  <a:pt x="0" y="0"/>
                </a:moveTo>
                <a:lnTo>
                  <a:pt x="1036214" y="0"/>
                </a:lnTo>
                <a:lnTo>
                  <a:pt x="1036214" y="989585"/>
                </a:lnTo>
                <a:lnTo>
                  <a:pt x="0" y="9895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71552B24-276E-F083-F3E9-9A3930738D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1308425"/>
            <a:ext cx="8348106" cy="939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>
                <a:solidFill>
                  <a:srgbClr val="EBBF53"/>
                </a:solidFill>
                <a:latin typeface="Oswald Bold" panose="00000800000000000000" charset="0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C71DE08D-2D4B-A5E3-A103-0413966F3F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97000" y="2476500"/>
            <a:ext cx="8534400" cy="6858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822"/>
              </a:lnSpc>
              <a:buNone/>
              <a:defRPr sz="2700">
                <a:latin typeface="Montserrat" panose="00000500000000000000" pitchFamily="2" charset="0"/>
              </a:defRPr>
            </a:lvl1pPr>
          </a:lstStyle>
          <a:p>
            <a:pPr algn="l">
              <a:lnSpc>
                <a:spcPts val="3822"/>
              </a:lnSpc>
            </a:pPr>
            <a:r>
              <a:rPr lang="en-US" sz="2400" spc="685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SOUS-TITRE</a:t>
            </a:r>
          </a:p>
        </p:txBody>
      </p:sp>
      <p:sp>
        <p:nvSpPr>
          <p:cNvPr id="23" name="Espace réservé du numéro de diapositive 2">
            <a:extLst>
              <a:ext uri="{FF2B5EF4-FFF2-40B4-BE49-F238E27FC236}">
                <a16:creationId xmlns:a16="http://schemas.microsoft.com/office/drawing/2014/main" id="{395323BA-037E-6C88-1D4D-63ABC8DA6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068800" y="9661676"/>
            <a:ext cx="1036214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7DE65FE4-77E9-800D-9D31-3464D21563BC}"/>
              </a:ext>
            </a:extLst>
          </p:cNvPr>
          <p:cNvSpPr txBox="1"/>
          <p:nvPr userDrawn="1"/>
        </p:nvSpPr>
        <p:spPr>
          <a:xfrm>
            <a:off x="776746" y="9903477"/>
            <a:ext cx="3585223" cy="3397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#TendanceG2AHiver2026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30A5DFF-7993-D2DD-4408-875E593914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7068800" y="9661676"/>
            <a:ext cx="1036214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1C3A5BCF-3BDF-0475-54FF-54AD75C5A03D}"/>
              </a:ext>
            </a:extLst>
          </p:cNvPr>
          <p:cNvGrpSpPr/>
          <p:nvPr userDrawn="1"/>
        </p:nvGrpSpPr>
        <p:grpSpPr>
          <a:xfrm>
            <a:off x="1123319" y="1115465"/>
            <a:ext cx="16230600" cy="8229600"/>
            <a:chOff x="0" y="0"/>
            <a:chExt cx="4274726" cy="2167467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67B1B441-2AC7-1189-4EA1-B1685858CAFF}"/>
                </a:ext>
              </a:extLst>
            </p:cNvPr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4F3F3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90E90A8-62D7-7C29-FAB2-3AA66D78BEF0}"/>
                </a:ext>
              </a:extLst>
            </p:cNvPr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FCACEAF-F908-6FA8-E2B5-1EE0B3C01375}"/>
              </a:ext>
            </a:extLst>
          </p:cNvPr>
          <p:cNvGrpSpPr/>
          <p:nvPr userDrawn="1"/>
        </p:nvGrpSpPr>
        <p:grpSpPr>
          <a:xfrm rot="-5400000">
            <a:off x="-7106888" y="5414990"/>
            <a:ext cx="15290844" cy="1184264"/>
            <a:chOff x="0" y="0"/>
            <a:chExt cx="20387792" cy="1579019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E4FCDD7C-9AC8-B440-3DD7-747B17BADD66}"/>
                </a:ext>
              </a:extLst>
            </p:cNvPr>
            <p:cNvSpPr/>
            <p:nvPr/>
          </p:nvSpPr>
          <p:spPr>
            <a:xfrm rot="-5400000">
              <a:off x="16595272" y="-2219417"/>
              <a:ext cx="1573103" cy="6011937"/>
            </a:xfrm>
            <a:custGeom>
              <a:avLst/>
              <a:gdLst/>
              <a:ahLst/>
              <a:cxnLst/>
              <a:rect l="l" t="t" r="r" b="b"/>
              <a:pathLst>
                <a:path w="1573103" h="6011937">
                  <a:moveTo>
                    <a:pt x="0" y="0"/>
                  </a:moveTo>
                  <a:lnTo>
                    <a:pt x="1573103" y="0"/>
                  </a:lnTo>
                  <a:lnTo>
                    <a:pt x="1573103" y="6011937"/>
                  </a:lnTo>
                  <a:lnTo>
                    <a:pt x="0" y="60119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t="-4481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BBE08CFF-0592-980F-EA73-A51C64FA4BEE}"/>
                </a:ext>
              </a:extLst>
            </p:cNvPr>
            <p:cNvSpPr/>
            <p:nvPr/>
          </p:nvSpPr>
          <p:spPr>
            <a:xfrm rot="-5400000">
              <a:off x="11769038" y="-2315534"/>
              <a:ext cx="1579019" cy="6210087"/>
            </a:xfrm>
            <a:custGeom>
              <a:avLst/>
              <a:gdLst/>
              <a:ahLst/>
              <a:cxnLst/>
              <a:rect l="l" t="t" r="r" b="b"/>
              <a:pathLst>
                <a:path w="1579019" h="6210087">
                  <a:moveTo>
                    <a:pt x="0" y="0"/>
                  </a:moveTo>
                  <a:lnTo>
                    <a:pt x="1579019" y="0"/>
                  </a:lnTo>
                  <a:lnTo>
                    <a:pt x="1579019" y="6210087"/>
                  </a:lnTo>
                  <a:lnTo>
                    <a:pt x="0" y="62100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t="-969" b="-558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C7955B1A-2B83-2F03-8B77-F7964CC2A846}"/>
                </a:ext>
              </a:extLst>
            </p:cNvPr>
            <p:cNvSpPr/>
            <p:nvPr/>
          </p:nvSpPr>
          <p:spPr>
            <a:xfrm rot="-5400000">
              <a:off x="7141768" y="-2219417"/>
              <a:ext cx="1573103" cy="6011937"/>
            </a:xfrm>
            <a:custGeom>
              <a:avLst/>
              <a:gdLst/>
              <a:ahLst/>
              <a:cxnLst/>
              <a:rect l="l" t="t" r="r" b="b"/>
              <a:pathLst>
                <a:path w="1573103" h="6011937">
                  <a:moveTo>
                    <a:pt x="0" y="0"/>
                  </a:moveTo>
                  <a:lnTo>
                    <a:pt x="1573103" y="0"/>
                  </a:lnTo>
                  <a:lnTo>
                    <a:pt x="1573103" y="6011937"/>
                  </a:lnTo>
                  <a:lnTo>
                    <a:pt x="0" y="60119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t="-4481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6EBC964-3544-9AE3-72CA-41B21E2F57F9}"/>
                </a:ext>
              </a:extLst>
            </p:cNvPr>
            <p:cNvSpPr/>
            <p:nvPr/>
          </p:nvSpPr>
          <p:spPr>
            <a:xfrm rot="-5400000">
              <a:off x="2315534" y="-2315534"/>
              <a:ext cx="1579019" cy="6210087"/>
            </a:xfrm>
            <a:custGeom>
              <a:avLst/>
              <a:gdLst/>
              <a:ahLst/>
              <a:cxnLst/>
              <a:rect l="l" t="t" r="r" b="b"/>
              <a:pathLst>
                <a:path w="1579019" h="6210087">
                  <a:moveTo>
                    <a:pt x="0" y="0"/>
                  </a:moveTo>
                  <a:lnTo>
                    <a:pt x="1579019" y="0"/>
                  </a:lnTo>
                  <a:lnTo>
                    <a:pt x="1579019" y="6210087"/>
                  </a:lnTo>
                  <a:lnTo>
                    <a:pt x="0" y="62100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t="-969" b="-558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1" name="Freeform 10">
            <a:extLst>
              <a:ext uri="{FF2B5EF4-FFF2-40B4-BE49-F238E27FC236}">
                <a16:creationId xmlns:a16="http://schemas.microsoft.com/office/drawing/2014/main" id="{EA0F0793-EEF0-CDC3-8FCF-36E2ECEE7C3D}"/>
              </a:ext>
            </a:extLst>
          </p:cNvPr>
          <p:cNvSpPr/>
          <p:nvPr userDrawn="1"/>
        </p:nvSpPr>
        <p:spPr>
          <a:xfrm>
            <a:off x="17251786" y="125880"/>
            <a:ext cx="1036214" cy="989585"/>
          </a:xfrm>
          <a:custGeom>
            <a:avLst/>
            <a:gdLst/>
            <a:ahLst/>
            <a:cxnLst/>
            <a:rect l="l" t="t" r="r" b="b"/>
            <a:pathLst>
              <a:path w="1036214" h="989585">
                <a:moveTo>
                  <a:pt x="0" y="0"/>
                </a:moveTo>
                <a:lnTo>
                  <a:pt x="1036214" y="0"/>
                </a:lnTo>
                <a:lnTo>
                  <a:pt x="1036214" y="989585"/>
                </a:lnTo>
                <a:lnTo>
                  <a:pt x="0" y="98958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3BD380AB-3ADA-BEB5-DA99-1996B8E5A6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81467" y="1180951"/>
            <a:ext cx="8347075" cy="1447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700" b="1">
                <a:solidFill>
                  <a:srgbClr val="C98604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en-US" sz="2800" spc="685" dirty="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SOUS-TITRE</a:t>
            </a:r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79D6A8B-7DF7-1356-5523-792DE6293C29}"/>
              </a:ext>
            </a:extLst>
          </p:cNvPr>
          <p:cNvSpPr txBox="1"/>
          <p:nvPr userDrawn="1"/>
        </p:nvSpPr>
        <p:spPr>
          <a:xfrm>
            <a:off x="1381467" y="262638"/>
            <a:ext cx="12984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kern="1200" dirty="0">
                <a:solidFill>
                  <a:srgbClr val="EBBF53"/>
                </a:solidFill>
                <a:latin typeface="Oswald Bold" panose="00000800000000000000" charset="0"/>
                <a:ea typeface="+mn-ea"/>
                <a:cs typeface="+mn-cs"/>
              </a:rPr>
              <a:t>Enquête B2B Hiver 2025-2026 – Le point de vue des hébergeurs</a:t>
            </a:r>
          </a:p>
        </p:txBody>
      </p:sp>
    </p:spTree>
    <p:extLst>
      <p:ext uri="{BB962C8B-B14F-4D97-AF65-F5344CB8AC3E}">
        <p14:creationId xmlns:p14="http://schemas.microsoft.com/office/powerpoint/2010/main" val="4209871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30A5DFF-7993-D2DD-4408-875E593914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7068800" y="9661676"/>
            <a:ext cx="103621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3A8FE218-6C62-C677-1BE8-1B5EBDF35914}"/>
              </a:ext>
            </a:extLst>
          </p:cNvPr>
          <p:cNvGrpSpPr/>
          <p:nvPr userDrawn="1"/>
        </p:nvGrpSpPr>
        <p:grpSpPr>
          <a:xfrm>
            <a:off x="1" y="7742685"/>
            <a:ext cx="18288000" cy="2667038"/>
            <a:chOff x="0" y="0"/>
            <a:chExt cx="4859689" cy="702430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7F35AEF3-1910-8B5E-B936-A39ADDEB2B5C}"/>
                </a:ext>
              </a:extLst>
            </p:cNvPr>
            <p:cNvSpPr/>
            <p:nvPr/>
          </p:nvSpPr>
          <p:spPr>
            <a:xfrm>
              <a:off x="0" y="0"/>
              <a:ext cx="4859689" cy="702430"/>
            </a:xfrm>
            <a:custGeom>
              <a:avLst/>
              <a:gdLst/>
              <a:ahLst/>
              <a:cxnLst/>
              <a:rect l="l" t="t" r="r" b="b"/>
              <a:pathLst>
                <a:path w="4859689" h="702430">
                  <a:moveTo>
                    <a:pt x="0" y="0"/>
                  </a:moveTo>
                  <a:lnTo>
                    <a:pt x="4859689" y="0"/>
                  </a:lnTo>
                  <a:lnTo>
                    <a:pt x="4859689" y="702430"/>
                  </a:lnTo>
                  <a:lnTo>
                    <a:pt x="0" y="702430"/>
                  </a:lnTo>
                  <a:close/>
                </a:path>
              </a:pathLst>
            </a:custGeom>
            <a:solidFill>
              <a:srgbClr val="202020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0F85479-6809-748D-B2D8-A964B75C04D3}"/>
                </a:ext>
              </a:extLst>
            </p:cNvPr>
            <p:cNvSpPr txBox="1"/>
            <p:nvPr/>
          </p:nvSpPr>
          <p:spPr>
            <a:xfrm>
              <a:off x="0" y="-38100"/>
              <a:ext cx="4859689" cy="7405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A446217-B4A8-6616-1C81-527F68BDC4E3}"/>
              </a:ext>
            </a:extLst>
          </p:cNvPr>
          <p:cNvGrpSpPr/>
          <p:nvPr userDrawn="1"/>
        </p:nvGrpSpPr>
        <p:grpSpPr>
          <a:xfrm>
            <a:off x="1123319" y="1115465"/>
            <a:ext cx="16230600" cy="8229600"/>
            <a:chOff x="0" y="0"/>
            <a:chExt cx="4274726" cy="2167467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9C4F9C8-CBC3-7599-6146-23AA4044F8D1}"/>
                </a:ext>
              </a:extLst>
            </p:cNvPr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4F3F3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8B9B0CC-5118-B923-5874-976D10F8F503}"/>
                </a:ext>
              </a:extLst>
            </p:cNvPr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00B4FD8-0240-A101-56CE-9C796031F551}"/>
              </a:ext>
            </a:extLst>
          </p:cNvPr>
          <p:cNvGrpSpPr/>
          <p:nvPr userDrawn="1"/>
        </p:nvGrpSpPr>
        <p:grpSpPr>
          <a:xfrm>
            <a:off x="-458282" y="-870849"/>
            <a:ext cx="1581601" cy="12028698"/>
            <a:chOff x="0" y="0"/>
            <a:chExt cx="2108802" cy="16038264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F5188370-54D0-848A-24E3-AD34545D7248}"/>
                </a:ext>
              </a:extLst>
            </p:cNvPr>
            <p:cNvSpPr/>
            <p:nvPr/>
          </p:nvSpPr>
          <p:spPr>
            <a:xfrm>
              <a:off x="0" y="8009240"/>
              <a:ext cx="2100901" cy="8029024"/>
            </a:xfrm>
            <a:custGeom>
              <a:avLst/>
              <a:gdLst/>
              <a:ahLst/>
              <a:cxnLst/>
              <a:rect l="l" t="t" r="r" b="b"/>
              <a:pathLst>
                <a:path w="2100901" h="8029024">
                  <a:moveTo>
                    <a:pt x="0" y="0"/>
                  </a:moveTo>
                  <a:lnTo>
                    <a:pt x="2100901" y="0"/>
                  </a:lnTo>
                  <a:lnTo>
                    <a:pt x="2100901" y="8029024"/>
                  </a:lnTo>
                  <a:lnTo>
                    <a:pt x="0" y="80290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t="-4481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19A39B88-931B-BA2D-7903-13EABCA50F85}"/>
                </a:ext>
              </a:extLst>
            </p:cNvPr>
            <p:cNvSpPr/>
            <p:nvPr/>
          </p:nvSpPr>
          <p:spPr>
            <a:xfrm>
              <a:off x="0" y="0"/>
              <a:ext cx="2108802" cy="8293656"/>
            </a:xfrm>
            <a:custGeom>
              <a:avLst/>
              <a:gdLst/>
              <a:ahLst/>
              <a:cxnLst/>
              <a:rect l="l" t="t" r="r" b="b"/>
              <a:pathLst>
                <a:path w="2108802" h="8293656">
                  <a:moveTo>
                    <a:pt x="0" y="0"/>
                  </a:moveTo>
                  <a:lnTo>
                    <a:pt x="2108802" y="0"/>
                  </a:lnTo>
                  <a:lnTo>
                    <a:pt x="2108802" y="8293656"/>
                  </a:lnTo>
                  <a:lnTo>
                    <a:pt x="0" y="82936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t="-969" b="-558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2" name="Freeform 14">
            <a:extLst>
              <a:ext uri="{FF2B5EF4-FFF2-40B4-BE49-F238E27FC236}">
                <a16:creationId xmlns:a16="http://schemas.microsoft.com/office/drawing/2014/main" id="{2F9A36F0-C029-EF9F-3E9A-6AB8884816FF}"/>
              </a:ext>
            </a:extLst>
          </p:cNvPr>
          <p:cNvSpPr/>
          <p:nvPr userDrawn="1"/>
        </p:nvSpPr>
        <p:spPr>
          <a:xfrm>
            <a:off x="17251786" y="125880"/>
            <a:ext cx="1036214" cy="989585"/>
          </a:xfrm>
          <a:custGeom>
            <a:avLst/>
            <a:gdLst/>
            <a:ahLst/>
            <a:cxnLst/>
            <a:rect l="l" t="t" r="r" b="b"/>
            <a:pathLst>
              <a:path w="1036214" h="989585">
                <a:moveTo>
                  <a:pt x="0" y="0"/>
                </a:moveTo>
                <a:lnTo>
                  <a:pt x="1036214" y="0"/>
                </a:lnTo>
                <a:lnTo>
                  <a:pt x="1036214" y="989585"/>
                </a:lnTo>
                <a:lnTo>
                  <a:pt x="0" y="9895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B0D45D02-9BBC-22DF-2629-50C848DABB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20538" y="1193132"/>
            <a:ext cx="8534400" cy="6858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822"/>
              </a:lnSpc>
              <a:buNone/>
              <a:defRPr sz="2700" b="1">
                <a:latin typeface="Montserrat" panose="00000500000000000000" pitchFamily="2" charset="0"/>
              </a:defRPr>
            </a:lvl1pPr>
          </a:lstStyle>
          <a:p>
            <a:pPr algn="l">
              <a:lnSpc>
                <a:spcPts val="3822"/>
              </a:lnSpc>
            </a:pPr>
            <a:r>
              <a:rPr lang="en-US" sz="2400" spc="685" dirty="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SOUS-TITRE</a:t>
            </a:r>
          </a:p>
        </p:txBody>
      </p:sp>
      <p:sp>
        <p:nvSpPr>
          <p:cNvPr id="13" name="TextBox 15">
            <a:extLst>
              <a:ext uri="{FF2B5EF4-FFF2-40B4-BE49-F238E27FC236}">
                <a16:creationId xmlns:a16="http://schemas.microsoft.com/office/drawing/2014/main" id="{A2568125-A349-6E52-0241-D523CF6DFCF4}"/>
              </a:ext>
            </a:extLst>
          </p:cNvPr>
          <p:cNvSpPr txBox="1"/>
          <p:nvPr userDrawn="1"/>
        </p:nvSpPr>
        <p:spPr>
          <a:xfrm>
            <a:off x="12031323" y="145322"/>
            <a:ext cx="3585223" cy="3397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chemeClr val="tx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#TendanceG2AHiver2026</a:t>
            </a:r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BE014874-1917-C116-BF16-BD4098040ED5}"/>
              </a:ext>
            </a:extLst>
          </p:cNvPr>
          <p:cNvSpPr txBox="1"/>
          <p:nvPr userDrawn="1"/>
        </p:nvSpPr>
        <p:spPr>
          <a:xfrm>
            <a:off x="10623885" y="621976"/>
            <a:ext cx="6400100" cy="3199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fr-FR" sz="1600" i="1" dirty="0">
                <a:solidFill>
                  <a:schemeClr val="tx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Panel clients partants habituellement à la montagne l’hiver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23467E8-9979-B7C9-CE7E-185D4FC0309C}"/>
              </a:ext>
            </a:extLst>
          </p:cNvPr>
          <p:cNvSpPr txBox="1"/>
          <p:nvPr userDrawn="1"/>
        </p:nvSpPr>
        <p:spPr>
          <a:xfrm>
            <a:off x="1123319" y="260802"/>
            <a:ext cx="8566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kern="1200" dirty="0">
                <a:solidFill>
                  <a:srgbClr val="EBBF53"/>
                </a:solidFill>
                <a:latin typeface="Oswald Bold" panose="00000800000000000000" charset="0"/>
                <a:ea typeface="+mn-ea"/>
                <a:cs typeface="+mn-cs"/>
              </a:rPr>
              <a:t>Intentions de départ Hiver 2025/2026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16183E13-FB05-8680-540A-EF45F6F2BB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40" b="52169"/>
          <a:stretch/>
        </p:blipFill>
        <p:spPr>
          <a:xfrm>
            <a:off x="15821459" y="-95373"/>
            <a:ext cx="877618" cy="75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78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solidFill>
          <a:srgbClr val="2A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2">
            <a:extLst>
              <a:ext uri="{FF2B5EF4-FFF2-40B4-BE49-F238E27FC236}">
                <a16:creationId xmlns:a16="http://schemas.microsoft.com/office/drawing/2014/main" id="{F7C85FF7-015A-A3AA-CDCB-3AE1FD8C0E12}"/>
              </a:ext>
            </a:extLst>
          </p:cNvPr>
          <p:cNvSpPr/>
          <p:nvPr userDrawn="1"/>
        </p:nvSpPr>
        <p:spPr>
          <a:xfrm>
            <a:off x="7973411" y="8051176"/>
            <a:ext cx="2341177" cy="2235824"/>
          </a:xfrm>
          <a:custGeom>
            <a:avLst/>
            <a:gdLst/>
            <a:ahLst/>
            <a:cxnLst/>
            <a:rect l="l" t="t" r="r" b="b"/>
            <a:pathLst>
              <a:path w="2341177" h="2235824">
                <a:moveTo>
                  <a:pt x="0" y="0"/>
                </a:moveTo>
                <a:lnTo>
                  <a:pt x="2341178" y="0"/>
                </a:lnTo>
                <a:lnTo>
                  <a:pt x="2341178" y="2235824"/>
                </a:lnTo>
                <a:lnTo>
                  <a:pt x="0" y="22358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12" name="Group 3">
            <a:extLst>
              <a:ext uri="{FF2B5EF4-FFF2-40B4-BE49-F238E27FC236}">
                <a16:creationId xmlns:a16="http://schemas.microsoft.com/office/drawing/2014/main" id="{1E5DCFDE-7D1B-C4A7-024C-456849621F21}"/>
              </a:ext>
            </a:extLst>
          </p:cNvPr>
          <p:cNvGrpSpPr/>
          <p:nvPr userDrawn="1"/>
        </p:nvGrpSpPr>
        <p:grpSpPr>
          <a:xfrm>
            <a:off x="-121781" y="-692040"/>
            <a:ext cx="18531563" cy="1624492"/>
            <a:chOff x="0" y="0"/>
            <a:chExt cx="24708750" cy="2165990"/>
          </a:xfrm>
        </p:grpSpPr>
        <p:sp>
          <p:nvSpPr>
            <p:cNvPr id="13" name="Freeform 4">
              <a:extLst>
                <a:ext uri="{FF2B5EF4-FFF2-40B4-BE49-F238E27FC236}">
                  <a16:creationId xmlns:a16="http://schemas.microsoft.com/office/drawing/2014/main" id="{D9F11785-FE0E-FA2E-1575-FAC903FC1A7C}"/>
                </a:ext>
              </a:extLst>
            </p:cNvPr>
            <p:cNvSpPr/>
            <p:nvPr/>
          </p:nvSpPr>
          <p:spPr>
            <a:xfrm rot="-5400000">
              <a:off x="19506433" y="-3036327"/>
              <a:ext cx="2157874" cy="8246760"/>
            </a:xfrm>
            <a:custGeom>
              <a:avLst/>
              <a:gdLst/>
              <a:ahLst/>
              <a:cxnLst/>
              <a:rect l="l" t="t" r="r" b="b"/>
              <a:pathLst>
                <a:path w="2157874" h="8246760">
                  <a:moveTo>
                    <a:pt x="0" y="0"/>
                  </a:moveTo>
                  <a:lnTo>
                    <a:pt x="2157874" y="0"/>
                  </a:lnTo>
                  <a:lnTo>
                    <a:pt x="2157874" y="8246759"/>
                  </a:lnTo>
                  <a:lnTo>
                    <a:pt x="0" y="82467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82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t="-4481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E9B8252F-5F13-A554-E14C-15EA8CB83724}"/>
                </a:ext>
              </a:extLst>
            </p:cNvPr>
            <p:cNvSpPr/>
            <p:nvPr/>
          </p:nvSpPr>
          <p:spPr>
            <a:xfrm rot="-5400000">
              <a:off x="11411841" y="-3176289"/>
              <a:ext cx="2165990" cy="8518568"/>
            </a:xfrm>
            <a:custGeom>
              <a:avLst/>
              <a:gdLst/>
              <a:ahLst/>
              <a:cxnLst/>
              <a:rect l="l" t="t" r="r" b="b"/>
              <a:pathLst>
                <a:path w="2165990" h="8518568">
                  <a:moveTo>
                    <a:pt x="0" y="0"/>
                  </a:moveTo>
                  <a:lnTo>
                    <a:pt x="2165989" y="0"/>
                  </a:lnTo>
                  <a:lnTo>
                    <a:pt x="2165989" y="8518568"/>
                  </a:lnTo>
                  <a:lnTo>
                    <a:pt x="0" y="85185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82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t="-969" b="-558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43482DCC-8D81-6AA1-0886-1AA36235BD08}"/>
                </a:ext>
              </a:extLst>
            </p:cNvPr>
            <p:cNvSpPr/>
            <p:nvPr/>
          </p:nvSpPr>
          <p:spPr>
            <a:xfrm rot="-5400000">
              <a:off x="3185029" y="-3175214"/>
              <a:ext cx="2156175" cy="8526233"/>
            </a:xfrm>
            <a:custGeom>
              <a:avLst/>
              <a:gdLst/>
              <a:ahLst/>
              <a:cxnLst/>
              <a:rect l="l" t="t" r="r" b="b"/>
              <a:pathLst>
                <a:path w="2156175" h="8526233">
                  <a:moveTo>
                    <a:pt x="0" y="0"/>
                  </a:moveTo>
                  <a:lnTo>
                    <a:pt x="2156175" y="0"/>
                  </a:lnTo>
                  <a:lnTo>
                    <a:pt x="2156175" y="8526233"/>
                  </a:lnTo>
                  <a:lnTo>
                    <a:pt x="0" y="8526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82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t="-968" r="-455" b="-467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630D255C-6BDC-30E1-A8FA-27ABF7E516F5}"/>
              </a:ext>
            </a:extLst>
          </p:cNvPr>
          <p:cNvGrpSpPr/>
          <p:nvPr userDrawn="1"/>
        </p:nvGrpSpPr>
        <p:grpSpPr>
          <a:xfrm>
            <a:off x="0" y="2694512"/>
            <a:ext cx="18288000" cy="2870199"/>
            <a:chOff x="0" y="0"/>
            <a:chExt cx="24384000" cy="3826932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53910641-0A1B-6AB2-2FC2-B7A7D1E4677E}"/>
                </a:ext>
              </a:extLst>
            </p:cNvPr>
            <p:cNvSpPr txBox="1"/>
            <p:nvPr/>
          </p:nvSpPr>
          <p:spPr>
            <a:xfrm>
              <a:off x="0" y="785761"/>
              <a:ext cx="24384000" cy="2244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200"/>
                </a:lnSpc>
              </a:pPr>
              <a:r>
                <a:rPr lang="en-US" sz="11000" spc="176" dirty="0">
                  <a:solidFill>
                    <a:srgbClr val="EBBF53"/>
                  </a:solidFill>
                  <a:latin typeface="Oswald"/>
                  <a:ea typeface="Oswald"/>
                  <a:cs typeface="Oswald"/>
                  <a:sym typeface="Oswald"/>
                </a:rPr>
                <a:t>Le point de </a:t>
              </a:r>
              <a:r>
                <a:rPr lang="en-US" sz="11000" spc="176" dirty="0" err="1">
                  <a:solidFill>
                    <a:srgbClr val="EBBF53"/>
                  </a:solidFill>
                  <a:latin typeface="Oswald"/>
                  <a:ea typeface="Oswald"/>
                  <a:cs typeface="Oswald"/>
                  <a:sym typeface="Oswald"/>
                </a:rPr>
                <a:t>vue</a:t>
              </a:r>
              <a:r>
                <a:rPr lang="en-US" sz="11000" spc="176" dirty="0">
                  <a:solidFill>
                    <a:srgbClr val="EBBF53"/>
                  </a:solidFill>
                  <a:latin typeface="Oswald"/>
                  <a:ea typeface="Oswald"/>
                  <a:cs typeface="Oswald"/>
                  <a:sym typeface="Oswald"/>
                </a:rPr>
                <a:t> des </a:t>
              </a:r>
              <a:r>
                <a:rPr lang="en-US" sz="11000" spc="176" dirty="0" err="1">
                  <a:solidFill>
                    <a:srgbClr val="EBBF53"/>
                  </a:solidFill>
                  <a:latin typeface="Oswald"/>
                  <a:ea typeface="Oswald"/>
                  <a:cs typeface="Oswald"/>
                  <a:sym typeface="Oswald"/>
                </a:rPr>
                <a:t>hébergeurs</a:t>
              </a:r>
              <a:endParaRPr lang="en-US" sz="11000" spc="176" dirty="0">
                <a:solidFill>
                  <a:srgbClr val="EBBF53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3DEA594B-718B-7BF5-1B83-867B098D5081}"/>
                </a:ext>
              </a:extLst>
            </p:cNvPr>
            <p:cNvSpPr/>
            <p:nvPr/>
          </p:nvSpPr>
          <p:spPr>
            <a:xfrm>
              <a:off x="7910112" y="0"/>
              <a:ext cx="8563777" cy="186846"/>
            </a:xfrm>
            <a:custGeom>
              <a:avLst/>
              <a:gdLst/>
              <a:ahLst/>
              <a:cxnLst/>
              <a:rect l="l" t="t" r="r" b="b"/>
              <a:pathLst>
                <a:path w="8563777" h="186846">
                  <a:moveTo>
                    <a:pt x="0" y="0"/>
                  </a:moveTo>
                  <a:lnTo>
                    <a:pt x="8563776" y="0"/>
                  </a:lnTo>
                  <a:lnTo>
                    <a:pt x="8563776" y="186846"/>
                  </a:lnTo>
                  <a:lnTo>
                    <a:pt x="0" y="1868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0ECD8B7F-E877-B2AC-40B4-F64CE5767B47}"/>
                </a:ext>
              </a:extLst>
            </p:cNvPr>
            <p:cNvSpPr/>
            <p:nvPr/>
          </p:nvSpPr>
          <p:spPr>
            <a:xfrm>
              <a:off x="7910112" y="3640086"/>
              <a:ext cx="8563777" cy="186846"/>
            </a:xfrm>
            <a:custGeom>
              <a:avLst/>
              <a:gdLst/>
              <a:ahLst/>
              <a:cxnLst/>
              <a:rect l="l" t="t" r="r" b="b"/>
              <a:pathLst>
                <a:path w="8563777" h="186846">
                  <a:moveTo>
                    <a:pt x="0" y="0"/>
                  </a:moveTo>
                  <a:lnTo>
                    <a:pt x="8563776" y="0"/>
                  </a:lnTo>
                  <a:lnTo>
                    <a:pt x="8563776" y="186846"/>
                  </a:lnTo>
                  <a:lnTo>
                    <a:pt x="0" y="1868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0" name="Freeform 11">
            <a:extLst>
              <a:ext uri="{FF2B5EF4-FFF2-40B4-BE49-F238E27FC236}">
                <a16:creationId xmlns:a16="http://schemas.microsoft.com/office/drawing/2014/main" id="{3C365F01-1E93-C6FF-5DBD-8EC1F43ED0C4}"/>
              </a:ext>
            </a:extLst>
          </p:cNvPr>
          <p:cNvSpPr/>
          <p:nvPr userDrawn="1"/>
        </p:nvSpPr>
        <p:spPr>
          <a:xfrm rot="-1808742">
            <a:off x="-2777805" y="-2027682"/>
            <a:ext cx="13313217" cy="12837745"/>
          </a:xfrm>
          <a:custGeom>
            <a:avLst/>
            <a:gdLst/>
            <a:ahLst/>
            <a:cxnLst/>
            <a:rect l="l" t="t" r="r" b="b"/>
            <a:pathLst>
              <a:path w="13313217" h="12837745">
                <a:moveTo>
                  <a:pt x="0" y="0"/>
                </a:moveTo>
                <a:lnTo>
                  <a:pt x="13313217" y="0"/>
                </a:lnTo>
                <a:lnTo>
                  <a:pt x="13313217" y="12837745"/>
                </a:lnTo>
                <a:lnTo>
                  <a:pt x="0" y="128377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35000"/>
            </a:blip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22" name="TextBox 13">
            <a:extLst>
              <a:ext uri="{FF2B5EF4-FFF2-40B4-BE49-F238E27FC236}">
                <a16:creationId xmlns:a16="http://schemas.microsoft.com/office/drawing/2014/main" id="{3F3077DF-4784-B88A-B7F3-F1BBEC336ED7}"/>
              </a:ext>
            </a:extLst>
          </p:cNvPr>
          <p:cNvSpPr txBox="1"/>
          <p:nvPr/>
        </p:nvSpPr>
        <p:spPr>
          <a:xfrm>
            <a:off x="5029200" y="6356050"/>
            <a:ext cx="8229600" cy="501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0"/>
              </a:lnSpc>
            </a:pPr>
            <a:r>
              <a:rPr lang="en-US" sz="3375" b="1" dirty="0">
                <a:solidFill>
                  <a:srgbClr val="FFFFFF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Hiver 2025/2026</a:t>
            </a:r>
          </a:p>
        </p:txBody>
      </p:sp>
      <p:sp>
        <p:nvSpPr>
          <p:cNvPr id="24" name="TextBox 15">
            <a:extLst>
              <a:ext uri="{FF2B5EF4-FFF2-40B4-BE49-F238E27FC236}">
                <a16:creationId xmlns:a16="http://schemas.microsoft.com/office/drawing/2014/main" id="{23CA0AA5-8A24-1639-77AD-EE0B9D545758}"/>
              </a:ext>
            </a:extLst>
          </p:cNvPr>
          <p:cNvSpPr txBox="1"/>
          <p:nvPr userDrawn="1"/>
        </p:nvSpPr>
        <p:spPr>
          <a:xfrm>
            <a:off x="279725" y="9687076"/>
            <a:ext cx="3585223" cy="3397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#TendanceG2AHiver2026</a:t>
            </a:r>
          </a:p>
        </p:txBody>
      </p:sp>
    </p:spTree>
    <p:extLst>
      <p:ext uri="{BB962C8B-B14F-4D97-AF65-F5344CB8AC3E}">
        <p14:creationId xmlns:p14="http://schemas.microsoft.com/office/powerpoint/2010/main" val="2697995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30A5DFF-7993-D2DD-4408-875E593914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7068800" y="9661676"/>
            <a:ext cx="1036214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59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numéro de diapositive 2">
            <a:extLst>
              <a:ext uri="{FF2B5EF4-FFF2-40B4-BE49-F238E27FC236}">
                <a16:creationId xmlns:a16="http://schemas.microsoft.com/office/drawing/2014/main" id="{D843BF99-0CC0-3256-8EB6-48E92658DC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068800" y="9661676"/>
            <a:ext cx="1036214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5" r:id="rId2"/>
    <p:sldLayoutId id="2147483664" r:id="rId3"/>
    <p:sldLayoutId id="2147483663" r:id="rId4"/>
    <p:sldLayoutId id="2147483660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oleObject" Target="file:///\\192.168.1.248\serveur\ADMIN\JOURNEE%20G2A\2025%20TENDANCE%20HIVER\ENQUETES\graph_hebergeurs_H26.xlsx!r&#233;servation!%5bgraph_hebergeurs_H26.xlsx%5dr&#233;servation%20Graphique%20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oleObject" Target="file:///\\192.168.1.248\serveur\ADMIN\JOURNEE%20G2A\2025%20TENDANCE%20HIVER\ENQUETES\graph_hebergeurs_H26.xlsx!r&#233;servation!%5bgraph_hebergeurs_H26.xlsx%5dr&#233;servation%20Graphique%20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oleObject" Target="file:///\\192.168.1.248\serveur\ADMIN\JOURNEE%20G2A\2025%20TENDANCE%20HIVER\ENQUETES\graph_hebergeurs_H26.xlsx!produit%20hiver!%5bgraph_hebergeurs_H26.xlsx%5dproduit%20hiver%20Graphique%20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oleObject" Target="file:///\\192.168.1.248\serveur\ADMIN\JOURNEE%20G2A\2025%20TENDANCE%20HIVER\ENQUETES\ENQUETE%20HEBERGEURS\graph_hebergeurs_H26.xlsx!communication!%5bgraph_hebergeurs_H26.xlsx%5dcommunication%20Graphique%20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oleObject" Target="file:///\\192.168.1.248\serveur\ADMIN\JOURNEE%20G2A\2025%20TENDANCE%20HIVER\ENQUETES\graph_hebergeurs_H26.xlsx!produit%20hiver!%5bgraph_hebergeurs_H26.xlsx%5dproduit%20hiver%20Graphique%20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oleObject" Target="file:///\\192.168.1.248\serveur\ADMIN\JOURNEE%20G2A\2025%20TENDANCE%20HIVER\ENQUETES\graph_hebergeurs_H26.xlsx!concurrences!%5bgraph_hebergeurs_H26.xlsx%5dconcurrences%20Graphique%20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43.emf"/><Relationship Id="rId7" Type="http://schemas.openxmlformats.org/officeDocument/2006/relationships/image" Target="../media/image15.png"/><Relationship Id="rId2" Type="http://schemas.openxmlformats.org/officeDocument/2006/relationships/oleObject" Target="file:///\\192.168.1.248\serveur\ADMIN\JOURNEE%20G2A\2025%20TENDANCE%20HIVER\ENQUETES\graph_hebergeurs_H26.xlsx!march&#233;s!%5bgraph_hebergeurs_H26.xlsx%5dmarch&#233;s%20Graphique%20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emf"/><Relationship Id="rId4" Type="http://schemas.openxmlformats.org/officeDocument/2006/relationships/oleObject" Target="file:///\\192.168.1.248\serveur\ADMIN\JOURNEE%20G2A\2025%20TENDANCE%20HIVER\ENQUETES\graph_hebergeurs_H26.xlsx!march&#233;s!%5bgraph_hebergeurs_H26.xlsx%5dmarch&#233;s%20Graphique%20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248\serveur\ADMIN\JOURNEE%20G2A\2025%20TENDANCE%20HIVER\ENQUETES\graph_hebergeurs_H26.xlsx!client&#232;les!%5bgraph_hebergeurs_H26.xlsx%5dclient&#232;les%20Graphique%20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46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7.emf"/><Relationship Id="rId7" Type="http://schemas.openxmlformats.org/officeDocument/2006/relationships/image" Target="../media/image51.svg"/><Relationship Id="rId2" Type="http://schemas.openxmlformats.org/officeDocument/2006/relationships/oleObject" Target="file:///\\192.168.1.248\serveur\ADMIN\JOURNEE%20G2A\2025%20TENDANCE%20HIVER\ENQUETES\graph_hebergeurs_H26.xlsx!commercialisation!%5bgraph_hebergeurs_H26.xlsx%5dcommercialisation%20Graphique%20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Relationship Id="rId9" Type="http://schemas.openxmlformats.org/officeDocument/2006/relationships/image" Target="../media/image16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oleObject" Target="file:///\\192.168.1.248\serveur\ADMIN\JOURNEE%20G2A\2025%20TENDANCE%20HIVER\ENQUETES\graph_hebergeurs_H26.xlsx!commercialisation!%5bgraph_hebergeurs_H26.xlsx%5dcommercialisation%20Graphique%204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248\serveur\ADMIN\JOURNEE%20G2A\2025%20TENDANCE%20HIVER\ENQUETES\graph_hebergeurs_H26.xlsx!client&#232;les!%5bgraph_hebergeurs_H26.xlsx%5dclient&#232;les%20Graphique%20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5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248\serveur\ADMIN\JOURNEE%20G2A\2025%20TENDANCE%20HIVER\ENQUETES\graph_hebergeurs_H26.xlsx!commercialisation!%5bgraph_hebergeurs_H26.xlsx%5dcommercialisation%20Graphique%20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5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oleObject" Target="file:///\\192.168.1.248\serveur\ADMIN\JOURNEE%20G2A\2025%20TENDANCE%20HIVER\ENQUETES\graph_hebergeurs_H26.xlsx!commercialisation!%5bgraph_hebergeurs_H26.xlsx%5dcommercialisation%20Graphique%20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oleObject" Target="file:///\\192.168.1.248\serveur\ADMIN\JOURNEE%20G2A\2025%20TENDANCE%20HIVER\ENQUETES\graph_hebergeurs_H26.xlsx!vlight!%5bgraph_hebergeurs_H26.xlsx%5dvlight%20Graphique%20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7" Type="http://schemas.openxmlformats.org/officeDocument/2006/relationships/image" Target="../media/image18.svg"/><Relationship Id="rId2" Type="http://schemas.openxmlformats.org/officeDocument/2006/relationships/oleObject" Target="file:///\\192.168.1.248\serveur\ADMIN\JOURNEE%20G2A\2025%20TENDANCE%20HIVER\ENQUETES\graph_hebergeurs_H26.xlsx!tarifs!%5bgraph_hebergeurs_H26.xlsx%5dtarifs%20Graphique%20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7" Type="http://schemas.openxmlformats.org/officeDocument/2006/relationships/image" Target="../media/image16.svg"/><Relationship Id="rId2" Type="http://schemas.openxmlformats.org/officeDocument/2006/relationships/oleObject" Target="file:///\\192.168.1.248\serveur\ADMIN\JOURNEE%20G2A\2025%20TENDANCE%20HIVER\ENQUETES\graph_hebergeurs_H26.xlsx!tarifs!%5bgraph_hebergeurs_H26.xlsx%5dtarifs%20Graphique%20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9.emf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2" Type="http://schemas.openxmlformats.org/officeDocument/2006/relationships/oleObject" Target="file:///\\192.168.91.79\serveur\ADMIN\JOURNEE%20G2A\2025%20TENDANCE%20HIVER\ENQUETES\graph_hebergeurs_H26.xlsx!r&#233;pondants!%5bgraph_hebergeurs_H26.xlsx%5dr&#233;pondants%20Graphique%20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emf"/><Relationship Id="rId10" Type="http://schemas.openxmlformats.org/officeDocument/2006/relationships/image" Target="../media/image25.png"/><Relationship Id="rId4" Type="http://schemas.openxmlformats.org/officeDocument/2006/relationships/oleObject" Target="file:///\\192.168.1.248\serveur\ADMIN\JOURNEE%20G2A\2025%20TENDANCE%20HIVER\ENQUETES\graph_hebergeurs_H26.xlsx!r&#233;pondants!%5bgraph_hebergeurs_H26.xlsx%5dr&#233;pondants%20Graphique%201" TargetMode="External"/><Relationship Id="rId9" Type="http://schemas.openxmlformats.org/officeDocument/2006/relationships/image" Target="../media/image24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oleObject" Target="file:///\\192.168.1.248\serveur\ADMIN\JOURNEE%20G2A\2025%20TENDANCE%20HIVER\ENQUETES\graph_hebergeurs_H26.xlsx!fin%20de%20saison!%5bgraph_hebergeurs_H26.xlsx%5dfin%20de%20saison%20Graphique%201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oleObject" Target="file:///\\192.168.1.248\serveur\ADMIN\JOURNEE%20G2A\2025%20TENDANCE%20HIVER\ENQUETES\graph_hebergeurs_H26.xlsx!fin%20de%20saison!%5bgraph_hebergeurs_H26.xlsx%5dfin%20de%20saison%20Graphique%202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248\serveur\ADMIN\JOURNEE%20G2A\2025%20TENDANCE%20HIVER\ENQUETES\graph_hebergeurs_H26.xlsx!fin%20de%20saison!%5bgraph_hebergeurs_H26.xlsx%5dfin%20de%20saison%20Graphique%203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248\serveur\ADMIN\JOURNEE%20G2A\2025%20TENDANCE%20HIVER\ENQUETES\graph_hebergeurs_H26.xlsx!transition%20&#233;nerg&#233;tique!%5bgraph_hebergeurs_H26.xlsx%5dtransition%20&#233;nerg&#233;tique%20Graphique%20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64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oleObject" Target="file:///\\192.168.1.248\serveur\ADMIN\JOURNEE%20G2A\2025%20TENDANCE%20HIVER\ENQUETES\graph_hebergeurs_H26.xlsx!transition%20&#233;nerg&#233;tique!%5bgraph_hebergeurs_H26.xlsx%5dtransition%20&#233;nerg&#233;tique%20Graphique%203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emf"/><Relationship Id="rId5" Type="http://schemas.openxmlformats.org/officeDocument/2006/relationships/oleObject" Target="file:///\\192.168.1.248\serveur\ADMIN\JOURNEE%20G2A\2025%20TENDANCE%20HIVER\ENQUETES\graph_hebergeurs_H26.xlsx!transition%20&#233;nerg&#233;tique!%5bgraph_hebergeurs_H26.xlsx%5dtransition%20&#233;nerg&#233;tique%20Graphique%202" TargetMode="External"/><Relationship Id="rId4" Type="http://schemas.openxmlformats.org/officeDocument/2006/relationships/image" Target="../media/image66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248\serveur\ADMIN\JOURNEE%20G2A\2025%20TENDANCE%20HIVER\ENQUETES\graph_hebergeurs_H26.xlsx!transition%20&#233;nerg&#233;tique!%5bgraph_hebergeurs_H26.xlsx%5dtransition%20&#233;nerg&#233;tique%20Graphique%204" TargetMode="External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69.png"/><Relationship Id="rId4" Type="http://schemas.openxmlformats.org/officeDocument/2006/relationships/image" Target="../media/image68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248\serveur\ADMIN\JOURNEE%20G2A\2025%20TENDANCE%20HIVER\ENQUETES\graph_hebergeurs_H26.xlsx!transition%20&#233;nerg&#233;tique!%5bgraph_hebergeurs_H26.xlsx%5dtransition%20&#233;nerg&#233;tique%20Graphique%207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7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248\serveur\ADMIN\JOURNEE%20G2A\2025%20TENDANCE%20HIVER\ENQUETES\graph_hebergeurs_H26.xlsx!transition%20&#233;nerg&#233;tique!%5bgraph_hebergeurs_H26.xlsx%5dtransition%20&#233;nerg&#233;tique%20Graphique%208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71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sv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svg"/><Relationship Id="rId11" Type="http://schemas.openxmlformats.org/officeDocument/2006/relationships/oleObject" Target="file:///\\192.168.1.248\serveur\ADMIN\JOURNEE%20G2A\2025%20TENDANCE%20HIVER\ENQUETES\graph_hebergeurs_H26.xlsx!JO!%5bgraph_hebergeurs_H26.xlsx%5dJO%20Graphique%201" TargetMode="External"/><Relationship Id="rId5" Type="http://schemas.openxmlformats.org/officeDocument/2006/relationships/image" Target="../media/image74.png"/><Relationship Id="rId10" Type="http://schemas.openxmlformats.org/officeDocument/2006/relationships/image" Target="../media/image79.svg"/><Relationship Id="rId4" Type="http://schemas.openxmlformats.org/officeDocument/2006/relationships/image" Target="../media/image73.svg"/><Relationship Id="rId9" Type="http://schemas.openxmlformats.org/officeDocument/2006/relationships/image" Target="../media/image7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248\serveur\ADMIN\JOURNEE%20G2A\2025%20TENDANCE%20HIVER\ENQUETES\graph_hebergeurs_H26.xlsx!JO!%5bgraph_hebergeurs_H26.xlsx%5dJO%20Graphique%203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1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248\serveur\ADMIN\JOURNEE%20G2A\2025%20TENDANCE%20HIVER\ENQUETES\graph_hebergeurs_H26.xlsx!JO!%5bgraph_hebergeurs_H26.xlsx%5dJO%20Graphique%204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248\serveur\ADMIN\JOURNEE%20G2A\2025%20TENDANCE%20HIVER\ENQUETES\graph_hebergeurs_H26.xlsx!JO!%5bgraph_hebergeurs_H26.xlsx%5dJO%20Graphique%208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248\serveur\ADMIN\JOURNEE%20G2A\2025%20TENDANCE%20HIVER\ENQUETES\graph_hebergeurs_H26.xlsx!JO!%5bgraph_hebergeurs_H26.xlsx%5dJO%20Graphique%205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248\serveur\ADMIN\JOURNEE%20G2A\2025%20TENDANCE%20HIVER\ENQUETES\graph_hebergeurs_H26.xlsx!JO!%5bgraph_hebergeurs_H26.xlsx%5dJO%20Graphique%206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e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oleObject" Target="file:///\\192.168.1.248\serveur\ADMIN\JOURNEE%20G2A\2025%20TENDANCE%20HIVER\ENQUETES\graph_hebergeurs_H26.xlsx!r&#233;servation!%5bgraph_hebergeurs_H26.xlsx%5dr&#233;servation%20Graphique%203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0.emf"/><Relationship Id="rId7" Type="http://schemas.openxmlformats.org/officeDocument/2006/relationships/image" Target="../media/image16.svg"/><Relationship Id="rId2" Type="http://schemas.openxmlformats.org/officeDocument/2006/relationships/oleObject" Target="file:///\\192.168.1.248\serveur\ADMIN\JOURNEE%20G2A\2025%20TENDANCE%20HIVER\ENQUETES\graph_hebergeurs_H26.xlsx!CA_FREQ!%5bgraph_hebergeurs_H26.xlsx%5dCA_FREQ%20Graphique%20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1.emf"/><Relationship Id="rId4" Type="http://schemas.openxmlformats.org/officeDocument/2006/relationships/oleObject" Target="file:///\\192.168.1.248\serveur\ADMIN\JOURNEE%20G2A\2025%20TENDANCE%20HIVER\ENQUETES\graph_hebergeurs_H26.xlsx!CA_FREQ!%5bgraph_hebergeurs_H26.xlsx%5dCA_FREQ%20Graphique%201" TargetMode="External"/><Relationship Id="rId9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8406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46886-7600-07B4-1D43-D31543896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2EE6C4F-83D0-4B06-22A4-518F478DB4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02EA29B-43A8-60D9-BEE0-A4F3914E14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89567" y="1323402"/>
            <a:ext cx="5101815" cy="582516"/>
          </a:xfrm>
        </p:spPr>
        <p:txBody>
          <a:bodyPr/>
          <a:lstStyle/>
          <a:p>
            <a:pPr algn="l"/>
            <a:r>
              <a:rPr lang="fr-FR" dirty="0">
                <a:latin typeface="Montserrat Medium" panose="00000600000000000000" pitchFamily="2" charset="0"/>
              </a:rPr>
              <a:t>Niveau de réservation à date</a:t>
            </a:r>
            <a:endParaRPr lang="fr-FR" sz="2400" b="0" dirty="0">
              <a:solidFill>
                <a:srgbClr val="C98604"/>
              </a:solidFill>
              <a:latin typeface="Montserrat Medium" panose="000006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DE521C-9770-C3D4-5B3D-E3DC3FA2EF06}"/>
              </a:ext>
            </a:extLst>
          </p:cNvPr>
          <p:cNvSpPr/>
          <p:nvPr/>
        </p:nvSpPr>
        <p:spPr>
          <a:xfrm>
            <a:off x="1676593" y="2793451"/>
            <a:ext cx="76133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Au regard du contexte économique actuel, êtes-vous en mesure de préparer la saison hivernale 2025/2026 dans des conditions satisfaisantes ?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26D9FE4-ADFF-62C3-A0B4-1F6E812889B4}"/>
              </a:ext>
            </a:extLst>
          </p:cNvPr>
          <p:cNvSpPr/>
          <p:nvPr/>
        </p:nvSpPr>
        <p:spPr>
          <a:xfrm>
            <a:off x="3773413" y="6075216"/>
            <a:ext cx="3419691" cy="1128601"/>
          </a:xfrm>
          <a:prstGeom prst="rect">
            <a:avLst/>
          </a:prstGeom>
          <a:solidFill>
            <a:srgbClr val="F05A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latin typeface="Montserrat Medium" panose="00000600000000000000" pitchFamily="2" charset="0"/>
              </a:rPr>
              <a:t>Non</a:t>
            </a:r>
            <a:endParaRPr lang="fr-FR" b="1" dirty="0">
              <a:latin typeface="Montserrat Medium" panose="00000600000000000000" pitchFamily="2" charset="0"/>
            </a:endParaRPr>
          </a:p>
          <a:p>
            <a:pPr algn="ctr"/>
            <a:r>
              <a:rPr lang="fr-FR" sz="3000" b="1" dirty="0">
                <a:latin typeface="Montserrat" panose="00000500000000000000" pitchFamily="2" charset="0"/>
              </a:rPr>
              <a:t>15%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DD2A32-0396-6A8A-5148-2C6697224041}"/>
              </a:ext>
            </a:extLst>
          </p:cNvPr>
          <p:cNvSpPr/>
          <p:nvPr/>
        </p:nvSpPr>
        <p:spPr>
          <a:xfrm>
            <a:off x="3046693" y="4296400"/>
            <a:ext cx="4873133" cy="156040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latin typeface="Montserrat Medium" panose="00000600000000000000" pitchFamily="2" charset="0"/>
              </a:rPr>
              <a:t>Oui</a:t>
            </a:r>
            <a:endParaRPr lang="fr-FR" sz="3200" b="1" dirty="0">
              <a:latin typeface="Montserrat Medium" panose="00000600000000000000" pitchFamily="2" charset="0"/>
            </a:endParaRPr>
          </a:p>
          <a:p>
            <a:pPr algn="ctr"/>
            <a:r>
              <a:rPr lang="fr-FR" sz="4000" b="1" dirty="0">
                <a:latin typeface="Montserrat" panose="00000500000000000000" pitchFamily="2" charset="0"/>
              </a:rPr>
              <a:t>85%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2DE4CF-D7BE-50B8-326A-1E4983BAAA80}"/>
              </a:ext>
            </a:extLst>
          </p:cNvPr>
          <p:cNvSpPr/>
          <p:nvPr/>
        </p:nvSpPr>
        <p:spPr>
          <a:xfrm>
            <a:off x="2444602" y="6466368"/>
            <a:ext cx="1204182" cy="34629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N-1 : 11%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CB726E5-DD2B-5B13-689A-CB068AF0B446}"/>
              </a:ext>
            </a:extLst>
          </p:cNvPr>
          <p:cNvSpPr/>
          <p:nvPr/>
        </p:nvSpPr>
        <p:spPr>
          <a:xfrm>
            <a:off x="1676593" y="4970351"/>
            <a:ext cx="1204182" cy="34629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N-1 : 89%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E9ED72-15DC-400A-02D8-8AD7E851EDB9}"/>
              </a:ext>
            </a:extLst>
          </p:cNvPr>
          <p:cNvSpPr/>
          <p:nvPr/>
        </p:nvSpPr>
        <p:spPr>
          <a:xfrm>
            <a:off x="10809844" y="3162782"/>
            <a:ext cx="44004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Pour quelles raisons ?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CC545A90-3CB7-D6F3-E58F-70ABB02EE786}"/>
              </a:ext>
            </a:extLst>
          </p:cNvPr>
          <p:cNvCxnSpPr>
            <a:cxnSpLocks/>
          </p:cNvCxnSpPr>
          <p:nvPr/>
        </p:nvCxnSpPr>
        <p:spPr>
          <a:xfrm>
            <a:off x="7501114" y="6632281"/>
            <a:ext cx="868186" cy="0"/>
          </a:xfrm>
          <a:prstGeom prst="straightConnector1">
            <a:avLst/>
          </a:prstGeom>
          <a:ln>
            <a:solidFill>
              <a:srgbClr val="F05A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Une image contenant texte, Police, capture d’écran, conception&#10;&#10;Le contenu généré par l’IA peut être incorrect.">
            <a:extLst>
              <a:ext uri="{FF2B5EF4-FFF2-40B4-BE49-F238E27FC236}">
                <a16:creationId xmlns:a16="http://schemas.microsoft.com/office/drawing/2014/main" id="{A6B5EA44-37D6-6F44-A55D-D6BD0306A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610" y="3874213"/>
            <a:ext cx="8396890" cy="4402006"/>
          </a:xfrm>
          <a:prstGeom prst="rect">
            <a:avLst/>
          </a:prstGeom>
        </p:spPr>
      </p:pic>
      <p:sp>
        <p:nvSpPr>
          <p:cNvPr id="21" name="Ellipse 20">
            <a:extLst>
              <a:ext uri="{FF2B5EF4-FFF2-40B4-BE49-F238E27FC236}">
                <a16:creationId xmlns:a16="http://schemas.microsoft.com/office/drawing/2014/main" id="{A0E5ED59-9219-4A13-1DF9-1FC147942AF9}"/>
              </a:ext>
            </a:extLst>
          </p:cNvPr>
          <p:cNvSpPr/>
          <p:nvPr/>
        </p:nvSpPr>
        <p:spPr>
          <a:xfrm>
            <a:off x="4728720" y="7422232"/>
            <a:ext cx="1620000" cy="1620000"/>
          </a:xfrm>
          <a:prstGeom prst="ellipse">
            <a:avLst/>
          </a:prstGeom>
          <a:noFill/>
          <a:ln>
            <a:solidFill>
              <a:srgbClr val="23A8BD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latin typeface="Montserrat" panose="00000500000000000000" pitchFamily="2" charset="0"/>
            </a:endParaRPr>
          </a:p>
          <a:p>
            <a:pPr algn="ctr"/>
            <a:r>
              <a:rPr lang="fr-FR" sz="2800" b="1" dirty="0">
                <a:solidFill>
                  <a:schemeClr val="tx1"/>
                </a:solidFill>
                <a:latin typeface="Montserrat" panose="00000500000000000000" pitchFamily="2" charset="0"/>
              </a:rPr>
              <a:t>38%</a:t>
            </a:r>
            <a:endParaRPr lang="fr-FR" sz="2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Non</a:t>
            </a:r>
            <a:endParaRPr lang="fr-FR" sz="20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22" name="Graphique 21" descr="Vague contour">
            <a:extLst>
              <a:ext uri="{FF2B5EF4-FFF2-40B4-BE49-F238E27FC236}">
                <a16:creationId xmlns:a16="http://schemas.microsoft.com/office/drawing/2014/main" id="{7BAFBC67-C445-69B9-3DE1-B83380FD80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292406" y="7584782"/>
            <a:ext cx="503480" cy="50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18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0AB37F-65F6-4E9B-39B6-A16B72EC6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5E45055-D31D-6241-6535-4C3B52B02F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E718A44-6DE8-4416-7245-C949FB50CD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89567" y="1323402"/>
            <a:ext cx="5101815" cy="582516"/>
          </a:xfrm>
        </p:spPr>
        <p:txBody>
          <a:bodyPr/>
          <a:lstStyle/>
          <a:p>
            <a:pPr algn="l"/>
            <a:r>
              <a:rPr lang="fr-FR" sz="2400" b="0" dirty="0">
                <a:solidFill>
                  <a:srgbClr val="C98604"/>
                </a:solidFill>
                <a:latin typeface="Montserrat Medium" panose="00000600000000000000" pitchFamily="2" charset="0"/>
              </a:rPr>
              <a:t>Dates d’ouverture/fermeture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F7A3A4-46E4-3980-898B-753F9B9619C1}"/>
              </a:ext>
            </a:extLst>
          </p:cNvPr>
          <p:cNvSpPr/>
          <p:nvPr/>
        </p:nvSpPr>
        <p:spPr>
          <a:xfrm>
            <a:off x="1886265" y="2750971"/>
            <a:ext cx="71688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Les dates d’ouverture/fermeture de la saison 2025/2026 font-elles l’objet de modifications par rapport à l’amplitude habituelle ?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0AFA8F6-19F9-9F2D-F5F0-E5895B9BDD95}"/>
              </a:ext>
            </a:extLst>
          </p:cNvPr>
          <p:cNvSpPr/>
          <p:nvPr/>
        </p:nvSpPr>
        <p:spPr>
          <a:xfrm>
            <a:off x="3760834" y="5957207"/>
            <a:ext cx="3419691" cy="112860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latin typeface="Montserrat Medium" panose="00000600000000000000" pitchFamily="2" charset="0"/>
              </a:rPr>
              <a:t>Oui</a:t>
            </a:r>
            <a:endParaRPr lang="fr-FR" b="1" dirty="0">
              <a:latin typeface="Montserrat Medium" panose="00000600000000000000" pitchFamily="2" charset="0"/>
            </a:endParaRPr>
          </a:p>
          <a:p>
            <a:pPr algn="ctr"/>
            <a:r>
              <a:rPr lang="fr-FR" sz="3000" b="1" dirty="0">
                <a:latin typeface="Montserrat" panose="00000500000000000000" pitchFamily="2" charset="0"/>
              </a:rPr>
              <a:t>17%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7A5BD9-71FB-5ED0-13B8-60AFE8DF8488}"/>
              </a:ext>
            </a:extLst>
          </p:cNvPr>
          <p:cNvSpPr/>
          <p:nvPr/>
        </p:nvSpPr>
        <p:spPr>
          <a:xfrm>
            <a:off x="3034114" y="4174053"/>
            <a:ext cx="4873133" cy="1560401"/>
          </a:xfrm>
          <a:prstGeom prst="rect">
            <a:avLst/>
          </a:prstGeom>
          <a:solidFill>
            <a:srgbClr val="F05A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latin typeface="Montserrat Medium" panose="00000600000000000000" pitchFamily="2" charset="0"/>
              </a:rPr>
              <a:t>Non</a:t>
            </a:r>
            <a:endParaRPr lang="fr-FR" sz="3200" b="1" dirty="0">
              <a:latin typeface="Montserrat Medium" panose="00000600000000000000" pitchFamily="2" charset="0"/>
            </a:endParaRPr>
          </a:p>
          <a:p>
            <a:pPr algn="ctr"/>
            <a:r>
              <a:rPr lang="fr-FR" sz="4000" b="1" dirty="0">
                <a:latin typeface="Montserrat" panose="00000500000000000000" pitchFamily="2" charset="0"/>
              </a:rPr>
              <a:t>83%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51EB3F-9011-CD29-62AC-2BCB436265B4}"/>
              </a:ext>
            </a:extLst>
          </p:cNvPr>
          <p:cNvSpPr/>
          <p:nvPr/>
        </p:nvSpPr>
        <p:spPr>
          <a:xfrm>
            <a:off x="12340823" y="3489635"/>
            <a:ext cx="23961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Comment :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81D251E4-4D9A-A656-01FB-5E8B3FE78635}"/>
              </a:ext>
            </a:extLst>
          </p:cNvPr>
          <p:cNvCxnSpPr>
            <a:cxnSpLocks/>
          </p:cNvCxnSpPr>
          <p:nvPr/>
        </p:nvCxnSpPr>
        <p:spPr>
          <a:xfrm>
            <a:off x="8142586" y="6558762"/>
            <a:ext cx="1458614" cy="0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F169FAC-F83C-4CD7-327E-176F5CC4AED0}"/>
              </a:ext>
            </a:extLst>
          </p:cNvPr>
          <p:cNvSpPr/>
          <p:nvPr/>
        </p:nvSpPr>
        <p:spPr>
          <a:xfrm>
            <a:off x="10738344" y="4174053"/>
            <a:ext cx="5601130" cy="1200330"/>
          </a:xfrm>
          <a:prstGeom prst="rect">
            <a:avLst/>
          </a:prstGeom>
          <a:solidFill>
            <a:srgbClr val="CB8B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Montserrat Medium" panose="00000600000000000000" pitchFamily="2" charset="0"/>
              </a:rPr>
              <a:t>Ouverture plus courte</a:t>
            </a:r>
          </a:p>
          <a:p>
            <a:pPr algn="ctr"/>
            <a:r>
              <a:rPr lang="fr-FR" sz="4000" b="1" dirty="0">
                <a:latin typeface="Montserrat" panose="00000500000000000000" pitchFamily="2" charset="0"/>
              </a:rPr>
              <a:t>62%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12C5B6-B3D4-F9D9-BFCA-B919F8F82DF7}"/>
              </a:ext>
            </a:extLst>
          </p:cNvPr>
          <p:cNvSpPr/>
          <p:nvPr/>
        </p:nvSpPr>
        <p:spPr>
          <a:xfrm>
            <a:off x="11924984" y="5520513"/>
            <a:ext cx="3227849" cy="1200330"/>
          </a:xfrm>
          <a:prstGeom prst="rect">
            <a:avLst/>
          </a:prstGeom>
          <a:solidFill>
            <a:srgbClr val="EBBF5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Montserrat Medium" panose="00000600000000000000" pitchFamily="2" charset="0"/>
              </a:rPr>
              <a:t>Ouverture plus large</a:t>
            </a:r>
          </a:p>
          <a:p>
            <a:pPr algn="ctr"/>
            <a:r>
              <a:rPr lang="fr-FR" sz="2800" b="1" dirty="0">
                <a:latin typeface="Montserrat" panose="00000500000000000000" pitchFamily="2" charset="0"/>
              </a:rPr>
              <a:t>34%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489459-37D8-87F1-BCE0-56052FBE753D}"/>
              </a:ext>
            </a:extLst>
          </p:cNvPr>
          <p:cNvSpPr/>
          <p:nvPr/>
        </p:nvSpPr>
        <p:spPr>
          <a:xfrm>
            <a:off x="13108529" y="6866973"/>
            <a:ext cx="860758" cy="120032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latin typeface="Montserrat Medium" panose="00000600000000000000" pitchFamily="2" charset="0"/>
              </a:rPr>
              <a:t>Autre</a:t>
            </a:r>
          </a:p>
          <a:p>
            <a:pPr algn="ctr"/>
            <a:r>
              <a:rPr lang="fr-FR" sz="2400" b="1" dirty="0">
                <a:latin typeface="Montserrat" panose="00000500000000000000" pitchFamily="2" charset="0"/>
              </a:rPr>
              <a:t>4%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32BE250-2CC3-DBB6-A8C4-4CD807F447CB}"/>
              </a:ext>
            </a:extLst>
          </p:cNvPr>
          <p:cNvSpPr/>
          <p:nvPr/>
        </p:nvSpPr>
        <p:spPr>
          <a:xfrm>
            <a:off x="4612765" y="7343598"/>
            <a:ext cx="1620000" cy="1620000"/>
          </a:xfrm>
          <a:prstGeom prst="ellipse">
            <a:avLst/>
          </a:prstGeom>
          <a:noFill/>
          <a:ln>
            <a:solidFill>
              <a:srgbClr val="23A8BD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latin typeface="Montserrat" panose="00000500000000000000" pitchFamily="2" charset="0"/>
            </a:endParaRPr>
          </a:p>
          <a:p>
            <a:pPr algn="ctr"/>
            <a:r>
              <a:rPr lang="fr-FR" sz="2800" b="1" dirty="0">
                <a:solidFill>
                  <a:schemeClr val="tx1"/>
                </a:solidFill>
                <a:latin typeface="Montserrat" panose="00000500000000000000" pitchFamily="2" charset="0"/>
              </a:rPr>
              <a:t>5%</a:t>
            </a:r>
            <a:endParaRPr lang="fr-FR" sz="2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Oui</a:t>
            </a:r>
            <a:endParaRPr lang="fr-FR" sz="20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16" name="Graphique 15" descr="Vague contour">
            <a:extLst>
              <a:ext uri="{FF2B5EF4-FFF2-40B4-BE49-F238E27FC236}">
                <a16:creationId xmlns:a16="http://schemas.microsoft.com/office/drawing/2014/main" id="{E6AD8E24-2D0D-CB92-AD6F-BF8FE9501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176451" y="7506148"/>
            <a:ext cx="503480" cy="503480"/>
          </a:xfrm>
          <a:prstGeom prst="rect">
            <a:avLst/>
          </a:prstGeom>
        </p:spPr>
      </p:pic>
      <p:sp>
        <p:nvSpPr>
          <p:cNvPr id="17" name="Ellipse 16">
            <a:extLst>
              <a:ext uri="{FF2B5EF4-FFF2-40B4-BE49-F238E27FC236}">
                <a16:creationId xmlns:a16="http://schemas.microsoft.com/office/drawing/2014/main" id="{C3C3E05D-0DAB-E532-5B8A-6E789988074B}"/>
              </a:ext>
            </a:extLst>
          </p:cNvPr>
          <p:cNvSpPr/>
          <p:nvPr/>
        </p:nvSpPr>
        <p:spPr>
          <a:xfrm>
            <a:off x="15466860" y="6389628"/>
            <a:ext cx="1620000" cy="1620000"/>
          </a:xfrm>
          <a:prstGeom prst="ellipse">
            <a:avLst/>
          </a:prstGeom>
          <a:noFill/>
          <a:ln>
            <a:solidFill>
              <a:srgbClr val="23A8BD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latin typeface="Montserrat" panose="00000500000000000000" pitchFamily="2" charset="0"/>
            </a:endParaRPr>
          </a:p>
          <a:p>
            <a:pPr algn="ctr"/>
            <a:r>
              <a:rPr lang="fr-FR" sz="2800" b="1" dirty="0">
                <a:solidFill>
                  <a:schemeClr val="tx1"/>
                </a:solidFill>
                <a:latin typeface="Montserrat" panose="00000500000000000000" pitchFamily="2" charset="0"/>
              </a:rPr>
              <a:t>67%</a:t>
            </a:r>
            <a:endParaRPr lang="fr-FR" sz="2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Ouverture plus courte</a:t>
            </a:r>
            <a:endParaRPr lang="fr-FR" sz="20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18" name="Graphique 17" descr="Vague contour">
            <a:extLst>
              <a:ext uri="{FF2B5EF4-FFF2-40B4-BE49-F238E27FC236}">
                <a16:creationId xmlns:a16="http://schemas.microsoft.com/office/drawing/2014/main" id="{818868D5-7CF9-23CC-D100-ACE29B3DD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6025120" y="6389628"/>
            <a:ext cx="503480" cy="50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245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FCFD94-5486-41F0-3F09-47AAE1897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8437F7C6-E9FD-95C4-30E4-44EFF4EE47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648385"/>
              </p:ext>
            </p:extLst>
          </p:nvPr>
        </p:nvGraphicFramePr>
        <p:xfrm>
          <a:off x="7948579" y="2634590"/>
          <a:ext cx="8302141" cy="645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426972" imgH="3444098" progId="Excel.Sheet.12">
                  <p:link updateAutomatic="1"/>
                </p:oleObj>
              </mc:Choice>
              <mc:Fallback>
                <p:oleObj name="Worksheet" r:id="rId2" imgW="4426972" imgH="344409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948579" y="2634590"/>
                        <a:ext cx="8302141" cy="6459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94DB582-B73A-EC53-C9CE-0BF66F674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9F6DDCE-C216-A560-D211-D4A206686B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89567" y="1323402"/>
            <a:ext cx="5101815" cy="582516"/>
          </a:xfrm>
        </p:spPr>
        <p:txBody>
          <a:bodyPr/>
          <a:lstStyle/>
          <a:p>
            <a:pPr algn="l"/>
            <a:r>
              <a:rPr lang="fr-FR" dirty="0">
                <a:latin typeface="Montserrat Medium" panose="00000600000000000000" pitchFamily="2" charset="0"/>
              </a:rPr>
              <a:t>Recrutement de saisonniers</a:t>
            </a:r>
            <a:endParaRPr lang="fr-FR" sz="2400" b="0" dirty="0">
              <a:solidFill>
                <a:srgbClr val="C98604"/>
              </a:solidFill>
              <a:latin typeface="Montserrat Medium" panose="000006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5D3244-368C-BBAA-953A-421B2E560655}"/>
              </a:ext>
            </a:extLst>
          </p:cNvPr>
          <p:cNvSpPr/>
          <p:nvPr/>
        </p:nvSpPr>
        <p:spPr>
          <a:xfrm>
            <a:off x="2502798" y="2999836"/>
            <a:ext cx="51018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Avez-vous finalisé le recrutement de votre personnel saisonnier ?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8191B18-A78F-C130-845D-199F4BB1E8C5}"/>
              </a:ext>
            </a:extLst>
          </p:cNvPr>
          <p:cNvSpPr/>
          <p:nvPr/>
        </p:nvSpPr>
        <p:spPr>
          <a:xfrm>
            <a:off x="3343862" y="4669536"/>
            <a:ext cx="3419691" cy="1128601"/>
          </a:xfrm>
          <a:prstGeom prst="rect">
            <a:avLst/>
          </a:prstGeom>
          <a:solidFill>
            <a:srgbClr val="F05A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latin typeface="Montserrat Medium" panose="00000600000000000000" pitchFamily="2" charset="0"/>
              </a:rPr>
              <a:t>Non</a:t>
            </a:r>
            <a:endParaRPr lang="fr-FR" sz="2800" b="1" dirty="0">
              <a:latin typeface="Montserrat Medium" panose="00000600000000000000" pitchFamily="2" charset="0"/>
            </a:endParaRPr>
          </a:p>
          <a:p>
            <a:pPr algn="ctr"/>
            <a:r>
              <a:rPr lang="fr-FR" sz="4000" b="1" dirty="0">
                <a:latin typeface="Montserrat" panose="00000500000000000000" pitchFamily="2" charset="0"/>
              </a:rPr>
              <a:t>71%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927EEE-FE8C-E3CB-7992-E6220DD30F85}"/>
              </a:ext>
            </a:extLst>
          </p:cNvPr>
          <p:cNvSpPr/>
          <p:nvPr/>
        </p:nvSpPr>
        <p:spPr>
          <a:xfrm>
            <a:off x="3817289" y="5975636"/>
            <a:ext cx="2472835" cy="83099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latin typeface="Montserrat Medium" panose="00000600000000000000" pitchFamily="2" charset="0"/>
              </a:rPr>
              <a:t>Oui</a:t>
            </a:r>
            <a:endParaRPr lang="fr-FR" sz="2000" b="1" dirty="0">
              <a:latin typeface="Montserrat Medium" panose="00000600000000000000" pitchFamily="2" charset="0"/>
            </a:endParaRPr>
          </a:p>
          <a:p>
            <a:pPr algn="ctr"/>
            <a:r>
              <a:rPr lang="fr-FR" sz="2800" b="1" dirty="0">
                <a:latin typeface="Montserrat" panose="00000500000000000000" pitchFamily="2" charset="0"/>
              </a:rPr>
              <a:t>29%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669FF1-F01F-89FB-9343-201F01BE0453}"/>
              </a:ext>
            </a:extLst>
          </p:cNvPr>
          <p:cNvSpPr/>
          <p:nvPr/>
        </p:nvSpPr>
        <p:spPr>
          <a:xfrm>
            <a:off x="2009041" y="5060687"/>
            <a:ext cx="1204182" cy="34629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N-1 : 68%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7828365-0AF7-DDE9-72C4-8E791C034AC0}"/>
              </a:ext>
            </a:extLst>
          </p:cNvPr>
          <p:cNvSpPr/>
          <p:nvPr/>
        </p:nvSpPr>
        <p:spPr>
          <a:xfrm>
            <a:off x="2273882" y="6250789"/>
            <a:ext cx="1204182" cy="34629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N-1 : 32%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18E02D-CBEE-A65A-D845-C94A4A45AA85}"/>
              </a:ext>
            </a:extLst>
          </p:cNvPr>
          <p:cNvSpPr/>
          <p:nvPr/>
        </p:nvSpPr>
        <p:spPr>
          <a:xfrm>
            <a:off x="9144000" y="1803593"/>
            <a:ext cx="7106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Quelles sont pour vous les principales raisons expliquant le manque de candidats 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62814B-4BD3-8ADA-87BA-E9A5477F546F}"/>
              </a:ext>
            </a:extLst>
          </p:cNvPr>
          <p:cNvSpPr/>
          <p:nvPr/>
        </p:nvSpPr>
        <p:spPr>
          <a:xfrm>
            <a:off x="15076057" y="5179819"/>
            <a:ext cx="1204182" cy="34629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N-1 : 41%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86355EC-8157-FE05-823C-5253A1446108}"/>
              </a:ext>
            </a:extLst>
          </p:cNvPr>
          <p:cNvSpPr/>
          <p:nvPr/>
        </p:nvSpPr>
        <p:spPr>
          <a:xfrm>
            <a:off x="16076719" y="4200165"/>
            <a:ext cx="1204182" cy="34629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N-1 : 54%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003AD12-CADC-5720-9B0D-72B08D84E80B}"/>
              </a:ext>
            </a:extLst>
          </p:cNvPr>
          <p:cNvSpPr/>
          <p:nvPr/>
        </p:nvSpPr>
        <p:spPr>
          <a:xfrm>
            <a:off x="16390509" y="3174323"/>
            <a:ext cx="1204182" cy="34629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N-1 : 53%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6D05556C-73F5-EBAC-3364-2B1FC37D6457}"/>
              </a:ext>
            </a:extLst>
          </p:cNvPr>
          <p:cNvSpPr/>
          <p:nvPr/>
        </p:nvSpPr>
        <p:spPr>
          <a:xfrm>
            <a:off x="4218992" y="7099507"/>
            <a:ext cx="1620000" cy="1620000"/>
          </a:xfrm>
          <a:prstGeom prst="ellipse">
            <a:avLst/>
          </a:prstGeom>
          <a:noFill/>
          <a:ln>
            <a:solidFill>
              <a:srgbClr val="23A8BD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latin typeface="Montserrat" panose="00000500000000000000" pitchFamily="2" charset="0"/>
            </a:endParaRPr>
          </a:p>
          <a:p>
            <a:pPr algn="ctr"/>
            <a:r>
              <a:rPr lang="fr-FR" sz="2800" b="1" dirty="0">
                <a:solidFill>
                  <a:schemeClr val="tx1"/>
                </a:solidFill>
                <a:latin typeface="Montserrat" panose="00000500000000000000" pitchFamily="2" charset="0"/>
              </a:rPr>
              <a:t>49%</a:t>
            </a:r>
            <a:endParaRPr lang="fr-FR" sz="2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Non</a:t>
            </a:r>
            <a:endParaRPr lang="fr-FR" sz="20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9" name="Graphique 8" descr="Vague contour">
            <a:extLst>
              <a:ext uri="{FF2B5EF4-FFF2-40B4-BE49-F238E27FC236}">
                <a16:creationId xmlns:a16="http://schemas.microsoft.com/office/drawing/2014/main" id="{4172220F-4C0E-EB6A-C0D2-B8E1BAC927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782678" y="7262057"/>
            <a:ext cx="503480" cy="503480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42760884-EB75-B3DB-388B-B54E82561EE5}"/>
              </a:ext>
            </a:extLst>
          </p:cNvPr>
          <p:cNvSpPr/>
          <p:nvPr/>
        </p:nvSpPr>
        <p:spPr>
          <a:xfrm>
            <a:off x="14269710" y="6357113"/>
            <a:ext cx="2880000" cy="2880000"/>
          </a:xfrm>
          <a:prstGeom prst="ellipse">
            <a:avLst/>
          </a:prstGeom>
          <a:noFill/>
          <a:ln>
            <a:solidFill>
              <a:srgbClr val="23A8BD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latin typeface="Montserrat" panose="00000500000000000000" pitchFamily="2" charset="0"/>
            </a:endParaRPr>
          </a:p>
          <a:p>
            <a:pPr algn="ctr"/>
            <a:endParaRPr lang="fr-FR" sz="1400" b="1" dirty="0">
              <a:solidFill>
                <a:schemeClr val="tx1"/>
              </a:solidFill>
            </a:endParaRPr>
          </a:p>
          <a:p>
            <a:pPr algn="ctr"/>
            <a:r>
              <a:rPr lang="fr-FR" sz="1400" dirty="0">
                <a:solidFill>
                  <a:schemeClr val="tx1"/>
                </a:solidFill>
                <a:latin typeface="Montserrat" panose="00000500000000000000" pitchFamily="2" charset="0"/>
              </a:rPr>
              <a:t>(TOP 3)</a:t>
            </a: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-Les difficultés de logement </a:t>
            </a:r>
            <a:r>
              <a:rPr lang="fr-FR" sz="1600" b="1" dirty="0">
                <a:solidFill>
                  <a:schemeClr val="tx1"/>
                </a:solidFill>
                <a:latin typeface="Montserrat" panose="00000500000000000000" pitchFamily="2" charset="0"/>
              </a:rPr>
              <a:t>56%</a:t>
            </a:r>
          </a:p>
          <a:p>
            <a:pPr algn="ctr"/>
            <a:endParaRPr lang="fr-FR" sz="1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-La non-pertinence des profils </a:t>
            </a:r>
            <a:r>
              <a:rPr lang="fr-FR" sz="1600" b="1" dirty="0">
                <a:solidFill>
                  <a:schemeClr val="tx1"/>
                </a:solidFill>
                <a:latin typeface="Montserrat" panose="00000500000000000000" pitchFamily="2" charset="0"/>
              </a:rPr>
              <a:t>38%</a:t>
            </a:r>
          </a:p>
          <a:p>
            <a:pPr algn="ctr"/>
            <a:endParaRPr lang="fr-FR" sz="1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-La pénibilité de l’emploi </a:t>
            </a:r>
            <a:r>
              <a:rPr lang="fr-FR" sz="1600" b="1" dirty="0">
                <a:solidFill>
                  <a:schemeClr val="tx1"/>
                </a:solidFill>
                <a:latin typeface="Montserrat" panose="00000500000000000000" pitchFamily="2" charset="0"/>
              </a:rPr>
              <a:t>38%</a:t>
            </a:r>
            <a:endParaRPr lang="fr-FR" sz="1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endParaRPr lang="fr-FR" sz="20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11" name="Graphique 10" descr="Vague contour">
            <a:extLst>
              <a:ext uri="{FF2B5EF4-FFF2-40B4-BE49-F238E27FC236}">
                <a16:creationId xmlns:a16="http://schemas.microsoft.com/office/drawing/2014/main" id="{87A119CF-2BCC-0C74-2E0F-56CA1C6ED0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5457970" y="6423937"/>
            <a:ext cx="503480" cy="50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719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F37754-C744-E34D-9338-5408F35589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E861871-0A64-9F08-7795-32B6F1C921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709B30AB-CDD3-6345-C2F3-E1DAEE26A1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784002"/>
              </p:ext>
            </p:extLst>
          </p:nvPr>
        </p:nvGraphicFramePr>
        <p:xfrm>
          <a:off x="8785556" y="3016396"/>
          <a:ext cx="7812300" cy="5793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183274" imgH="3101305" progId="Excel.Sheet.12">
                  <p:link updateAutomatic="1"/>
                </p:oleObj>
              </mc:Choice>
              <mc:Fallback>
                <p:oleObj name="Worksheet" r:id="rId2" imgW="4183274" imgH="310130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785556" y="3016396"/>
                        <a:ext cx="7812300" cy="57932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61E549D-6078-FCF6-0EC8-548CF1EBBC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89567" y="1323402"/>
            <a:ext cx="5101815" cy="582516"/>
          </a:xfrm>
        </p:spPr>
        <p:txBody>
          <a:bodyPr/>
          <a:lstStyle/>
          <a:p>
            <a:pPr algn="l"/>
            <a:r>
              <a:rPr lang="fr-FR" dirty="0">
                <a:latin typeface="Montserrat Medium" panose="00000600000000000000" pitchFamily="2" charset="0"/>
              </a:rPr>
              <a:t>Recrutement de saisonniers</a:t>
            </a:r>
            <a:endParaRPr lang="fr-FR" sz="2400" b="0" dirty="0">
              <a:solidFill>
                <a:srgbClr val="C98604"/>
              </a:solidFill>
              <a:latin typeface="Montserrat Medium" panose="000006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6798A4-E6CA-8AAA-FC5D-09F575B599BF}"/>
              </a:ext>
            </a:extLst>
          </p:cNvPr>
          <p:cNvSpPr/>
          <p:nvPr/>
        </p:nvSpPr>
        <p:spPr>
          <a:xfrm>
            <a:off x="1292938" y="3636473"/>
            <a:ext cx="76237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Avez-vous rencontré ou anticipiez-vous des difficultés de recrutement de votre personnel saisonnier pour la saison 2025/2026 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678B51-966A-06F7-1913-3AA4650C1B44}"/>
              </a:ext>
            </a:extLst>
          </p:cNvPr>
          <p:cNvSpPr/>
          <p:nvPr/>
        </p:nvSpPr>
        <p:spPr>
          <a:xfrm>
            <a:off x="8976747" y="2523126"/>
            <a:ext cx="74299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Quelles sont les impacts sur votre structure 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E287993-B97D-D09F-9FCB-CBD391C4B233}"/>
              </a:ext>
            </a:extLst>
          </p:cNvPr>
          <p:cNvSpPr/>
          <p:nvPr/>
        </p:nvSpPr>
        <p:spPr>
          <a:xfrm>
            <a:off x="3459389" y="5202937"/>
            <a:ext cx="3131994" cy="994664"/>
          </a:xfrm>
          <a:prstGeom prst="rect">
            <a:avLst/>
          </a:prstGeom>
          <a:solidFill>
            <a:srgbClr val="F05A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latin typeface="Montserrat Medium" panose="00000600000000000000" pitchFamily="2" charset="0"/>
              </a:rPr>
              <a:t>Non</a:t>
            </a:r>
            <a:endParaRPr lang="fr-FR" sz="2400" b="1" dirty="0">
              <a:latin typeface="Montserrat Medium" panose="00000600000000000000" pitchFamily="2" charset="0"/>
            </a:endParaRPr>
          </a:p>
          <a:p>
            <a:pPr algn="ctr"/>
            <a:r>
              <a:rPr lang="fr-FR" sz="3600" b="1" dirty="0">
                <a:latin typeface="Montserrat" panose="00000500000000000000" pitchFamily="2" charset="0"/>
              </a:rPr>
              <a:t>50%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AE58D6E-F8C0-716A-F6A4-9BCB7F57B312}"/>
              </a:ext>
            </a:extLst>
          </p:cNvPr>
          <p:cNvSpPr/>
          <p:nvPr/>
        </p:nvSpPr>
        <p:spPr>
          <a:xfrm>
            <a:off x="2124567" y="5594087"/>
            <a:ext cx="1204182" cy="34629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N-1 : 49%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8E096B6-14BD-CF98-2647-2C4FBBD087E8}"/>
              </a:ext>
            </a:extLst>
          </p:cNvPr>
          <p:cNvSpPr/>
          <p:nvPr/>
        </p:nvSpPr>
        <p:spPr>
          <a:xfrm>
            <a:off x="2124567" y="6611040"/>
            <a:ext cx="1204182" cy="34629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N-1 : 51%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0BBD13E-ABBA-E6F7-8000-BA730285A9F3}"/>
              </a:ext>
            </a:extLst>
          </p:cNvPr>
          <p:cNvSpPr/>
          <p:nvPr/>
        </p:nvSpPr>
        <p:spPr>
          <a:xfrm>
            <a:off x="14905195" y="5014367"/>
            <a:ext cx="1204182" cy="34629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N-1 : 29%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E1B1B4D-8FAA-39B3-843D-0CE909867351}"/>
              </a:ext>
            </a:extLst>
          </p:cNvPr>
          <p:cNvSpPr/>
          <p:nvPr/>
        </p:nvSpPr>
        <p:spPr>
          <a:xfrm>
            <a:off x="16002384" y="4217336"/>
            <a:ext cx="1204182" cy="34629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N-1 : 49%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92DE456-F29D-6C66-4EFE-58B0304ADA38}"/>
              </a:ext>
            </a:extLst>
          </p:cNvPr>
          <p:cNvSpPr/>
          <p:nvPr/>
        </p:nvSpPr>
        <p:spPr>
          <a:xfrm>
            <a:off x="16466709" y="3459507"/>
            <a:ext cx="1204182" cy="34629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N-1 : 52%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DDD331-183C-FA1A-736B-5F814C4F29CD}"/>
              </a:ext>
            </a:extLst>
          </p:cNvPr>
          <p:cNvSpPr/>
          <p:nvPr/>
        </p:nvSpPr>
        <p:spPr>
          <a:xfrm>
            <a:off x="3459389" y="6286857"/>
            <a:ext cx="3131994" cy="99466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latin typeface="Montserrat Medium" panose="00000600000000000000" pitchFamily="2" charset="0"/>
              </a:rPr>
              <a:t>Oui</a:t>
            </a:r>
            <a:endParaRPr lang="fr-FR" sz="2400" b="1" dirty="0">
              <a:latin typeface="Montserrat Medium" panose="00000600000000000000" pitchFamily="2" charset="0"/>
            </a:endParaRPr>
          </a:p>
          <a:p>
            <a:pPr algn="ctr"/>
            <a:r>
              <a:rPr lang="fr-FR" sz="3600" b="1" dirty="0">
                <a:latin typeface="Montserrat" panose="00000500000000000000" pitchFamily="2" charset="0"/>
              </a:rPr>
              <a:t>50%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8D2F14B6-890D-4B04-E1F1-02A108BFFC0A}"/>
              </a:ext>
            </a:extLst>
          </p:cNvPr>
          <p:cNvSpPr/>
          <p:nvPr/>
        </p:nvSpPr>
        <p:spPr>
          <a:xfrm>
            <a:off x="14254374" y="6341185"/>
            <a:ext cx="2880000" cy="2880000"/>
          </a:xfrm>
          <a:prstGeom prst="ellipse">
            <a:avLst/>
          </a:prstGeom>
          <a:noFill/>
          <a:ln>
            <a:solidFill>
              <a:srgbClr val="23A8BD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latin typeface="Montserrat" panose="00000500000000000000" pitchFamily="2" charset="0"/>
            </a:endParaRPr>
          </a:p>
          <a:p>
            <a:pPr algn="ctr"/>
            <a:endParaRPr lang="fr-FR" sz="1400" b="1" dirty="0">
              <a:solidFill>
                <a:schemeClr val="tx1"/>
              </a:solidFill>
            </a:endParaRPr>
          </a:p>
          <a:p>
            <a:pPr algn="ctr"/>
            <a:r>
              <a:rPr lang="fr-FR" sz="1400" dirty="0">
                <a:solidFill>
                  <a:schemeClr val="tx1"/>
                </a:solidFill>
                <a:latin typeface="Montserrat" panose="00000500000000000000" pitchFamily="2" charset="0"/>
              </a:rPr>
              <a:t>(TOP 3)</a:t>
            </a: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-Surcharge de travail 75%</a:t>
            </a:r>
          </a:p>
          <a:p>
            <a:pPr algn="ctr"/>
            <a:endParaRPr lang="fr-FR" sz="1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-Personnel moins adapté au poste 56%</a:t>
            </a:r>
          </a:p>
          <a:p>
            <a:pPr algn="ctr"/>
            <a:endParaRPr lang="fr-FR" sz="1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-Réorganisation de l’activité 38%</a:t>
            </a:r>
          </a:p>
          <a:p>
            <a:pPr algn="ctr"/>
            <a:endParaRPr lang="fr-FR" sz="20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7" name="Graphique 6" descr="Vague contour">
            <a:extLst>
              <a:ext uri="{FF2B5EF4-FFF2-40B4-BE49-F238E27FC236}">
                <a16:creationId xmlns:a16="http://schemas.microsoft.com/office/drawing/2014/main" id="{17D0D3C0-8536-BA18-08AC-92A99DDBA5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5442634" y="6408009"/>
            <a:ext cx="503480" cy="503480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D6EBD725-2CFD-991E-65CA-C264431DE5AD}"/>
              </a:ext>
            </a:extLst>
          </p:cNvPr>
          <p:cNvSpPr/>
          <p:nvPr/>
        </p:nvSpPr>
        <p:spPr>
          <a:xfrm>
            <a:off x="4229247" y="7460488"/>
            <a:ext cx="1620000" cy="1620000"/>
          </a:xfrm>
          <a:prstGeom prst="ellipse">
            <a:avLst/>
          </a:prstGeom>
          <a:noFill/>
          <a:ln>
            <a:solidFill>
              <a:srgbClr val="23A8BD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latin typeface="Montserrat" panose="00000500000000000000" pitchFamily="2" charset="0"/>
            </a:endParaRPr>
          </a:p>
          <a:p>
            <a:pPr algn="ctr"/>
            <a:r>
              <a:rPr lang="fr-FR" sz="2800" b="1" dirty="0">
                <a:solidFill>
                  <a:schemeClr val="tx1"/>
                </a:solidFill>
                <a:latin typeface="Montserrat" panose="00000500000000000000" pitchFamily="2" charset="0"/>
              </a:rPr>
              <a:t>42%</a:t>
            </a:r>
            <a:endParaRPr lang="fr-FR" sz="2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Oui</a:t>
            </a:r>
            <a:endParaRPr lang="fr-FR" sz="20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9" name="Graphique 8" descr="Vague contour">
            <a:extLst>
              <a:ext uri="{FF2B5EF4-FFF2-40B4-BE49-F238E27FC236}">
                <a16:creationId xmlns:a16="http://schemas.microsoft.com/office/drawing/2014/main" id="{5152447C-D3A8-AE96-273E-2DFCB013EA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792933" y="7623038"/>
            <a:ext cx="503480" cy="50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977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4ABC38-1D2C-8C6C-7E49-CD2039BAD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395A6E0C-7DA8-F4E9-3D79-A49E69B21D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808428"/>
              </p:ext>
            </p:extLst>
          </p:nvPr>
        </p:nvGraphicFramePr>
        <p:xfrm>
          <a:off x="9838943" y="3474087"/>
          <a:ext cx="7111375" cy="524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724258" imgH="3481950" progId="Excel.Sheet.12">
                  <p:link updateAutomatic="1"/>
                </p:oleObj>
              </mc:Choice>
              <mc:Fallback>
                <p:oleObj name="Worksheet" r:id="rId2" imgW="4724258" imgH="348195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838943" y="3474087"/>
                        <a:ext cx="7111375" cy="5240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3F75884-7333-0319-F37D-62DFCF365E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5BD3D0C-4097-EB80-867D-D0178D50EE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89567" y="1323402"/>
            <a:ext cx="5101815" cy="582516"/>
          </a:xfrm>
        </p:spPr>
        <p:txBody>
          <a:bodyPr/>
          <a:lstStyle/>
          <a:p>
            <a:pPr algn="l"/>
            <a:r>
              <a:rPr lang="fr-FR" dirty="0">
                <a:latin typeface="Montserrat Medium" panose="00000600000000000000" pitchFamily="2" charset="0"/>
              </a:rPr>
              <a:t>Produit Hiver 2025 / 2026</a:t>
            </a:r>
            <a:endParaRPr lang="fr-FR" sz="2400" b="0" dirty="0">
              <a:solidFill>
                <a:srgbClr val="C98604"/>
              </a:solidFill>
              <a:latin typeface="Montserrat Medium" panose="000006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17C0E1-6D01-5DA7-2D8F-02254157DF3C}"/>
              </a:ext>
            </a:extLst>
          </p:cNvPr>
          <p:cNvSpPr/>
          <p:nvPr/>
        </p:nvSpPr>
        <p:spPr>
          <a:xfrm>
            <a:off x="1717830" y="2432463"/>
            <a:ext cx="79341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En fonction du contexte économique et/ou de vos difficultés potentielles de recrutement, prévoyez-vous de modifier votre produit saison 2025/2026 ?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D3989F5-F564-F928-CAED-1AA8818FA86B}"/>
              </a:ext>
            </a:extLst>
          </p:cNvPr>
          <p:cNvSpPr/>
          <p:nvPr/>
        </p:nvSpPr>
        <p:spPr>
          <a:xfrm>
            <a:off x="3615476" y="3828921"/>
            <a:ext cx="4138877" cy="1725768"/>
          </a:xfrm>
          <a:prstGeom prst="rect">
            <a:avLst/>
          </a:prstGeom>
          <a:solidFill>
            <a:srgbClr val="F05A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latin typeface="Montserrat Medium" panose="00000600000000000000" pitchFamily="2" charset="0"/>
              </a:rPr>
              <a:t>Non</a:t>
            </a:r>
            <a:endParaRPr lang="fr-FR" sz="2800" b="1" dirty="0">
              <a:latin typeface="Montserrat Medium" panose="00000600000000000000" pitchFamily="2" charset="0"/>
            </a:endParaRPr>
          </a:p>
          <a:p>
            <a:pPr algn="ctr"/>
            <a:r>
              <a:rPr lang="fr-FR" sz="4000" b="1" dirty="0">
                <a:latin typeface="Montserrat" panose="00000500000000000000" pitchFamily="2" charset="0"/>
              </a:rPr>
              <a:t>95%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B7AE00-89A3-0B0D-1C68-30845F3AD78D}"/>
              </a:ext>
            </a:extLst>
          </p:cNvPr>
          <p:cNvSpPr/>
          <p:nvPr/>
        </p:nvSpPr>
        <p:spPr>
          <a:xfrm>
            <a:off x="4376220" y="5753144"/>
            <a:ext cx="2617387" cy="96896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latin typeface="Montserrat Medium" panose="00000600000000000000" pitchFamily="2" charset="0"/>
              </a:rPr>
              <a:t>Oui</a:t>
            </a:r>
            <a:endParaRPr lang="fr-FR" sz="2000" b="1" dirty="0">
              <a:latin typeface="Montserrat Medium" panose="00000600000000000000" pitchFamily="2" charset="0"/>
            </a:endParaRPr>
          </a:p>
          <a:p>
            <a:pPr algn="ctr"/>
            <a:r>
              <a:rPr lang="fr-FR" sz="2800" b="1" dirty="0">
                <a:latin typeface="Montserrat" panose="00000500000000000000" pitchFamily="2" charset="0"/>
              </a:rPr>
              <a:t>5%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192401-4082-FFFD-1115-E48B629A5900}"/>
              </a:ext>
            </a:extLst>
          </p:cNvPr>
          <p:cNvSpPr/>
          <p:nvPr/>
        </p:nvSpPr>
        <p:spPr>
          <a:xfrm>
            <a:off x="1937065" y="4518656"/>
            <a:ext cx="1204182" cy="34629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N-1 : 92%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83CD66-0778-36C9-E98F-A1BAA9AF20ED}"/>
              </a:ext>
            </a:extLst>
          </p:cNvPr>
          <p:cNvSpPr/>
          <p:nvPr/>
        </p:nvSpPr>
        <p:spPr>
          <a:xfrm>
            <a:off x="2836292" y="6094256"/>
            <a:ext cx="1204182" cy="34629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N-1 : 8%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AE3469C0-7A67-4FEC-FF95-C0F8C242ED8A}"/>
              </a:ext>
            </a:extLst>
          </p:cNvPr>
          <p:cNvCxnSpPr>
            <a:cxnSpLocks/>
          </p:cNvCxnSpPr>
          <p:nvPr/>
        </p:nvCxnSpPr>
        <p:spPr>
          <a:xfrm>
            <a:off x="8231488" y="6226686"/>
            <a:ext cx="1420512" cy="0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DE9FC76-B1AE-8A41-D2F0-1CC4A946091B}"/>
              </a:ext>
            </a:extLst>
          </p:cNvPr>
          <p:cNvSpPr/>
          <p:nvPr/>
        </p:nvSpPr>
        <p:spPr>
          <a:xfrm>
            <a:off x="12350863" y="2492532"/>
            <a:ext cx="29572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Comment 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D76E05-8F36-8E1E-87F6-A49E7C37F304}"/>
              </a:ext>
            </a:extLst>
          </p:cNvPr>
          <p:cNvSpPr/>
          <p:nvPr/>
        </p:nvSpPr>
        <p:spPr>
          <a:xfrm>
            <a:off x="12854719" y="8880861"/>
            <a:ext cx="1204182" cy="34629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N-1 : 63%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AB30BF-147A-AA12-9A60-2B1174D1C84C}"/>
              </a:ext>
            </a:extLst>
          </p:cNvPr>
          <p:cNvSpPr/>
          <p:nvPr/>
        </p:nvSpPr>
        <p:spPr>
          <a:xfrm>
            <a:off x="10439880" y="8880861"/>
            <a:ext cx="1204182" cy="34629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N-1 : 23%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1428395-4F74-AD06-8193-21E103A4D0F9}"/>
              </a:ext>
            </a:extLst>
          </p:cNvPr>
          <p:cNvSpPr/>
          <p:nvPr/>
        </p:nvSpPr>
        <p:spPr>
          <a:xfrm>
            <a:off x="15191968" y="8880861"/>
            <a:ext cx="1204182" cy="34629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N-1 : 14%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5B2A3975-661D-3CE8-3527-751456517733}"/>
              </a:ext>
            </a:extLst>
          </p:cNvPr>
          <p:cNvSpPr/>
          <p:nvPr/>
        </p:nvSpPr>
        <p:spPr>
          <a:xfrm>
            <a:off x="4859333" y="6920563"/>
            <a:ext cx="1620000" cy="1620000"/>
          </a:xfrm>
          <a:prstGeom prst="ellipse">
            <a:avLst/>
          </a:prstGeom>
          <a:noFill/>
          <a:ln>
            <a:solidFill>
              <a:srgbClr val="23A8BD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latin typeface="Montserrat" panose="00000500000000000000" pitchFamily="2" charset="0"/>
            </a:endParaRPr>
          </a:p>
          <a:p>
            <a:pPr algn="ctr"/>
            <a:r>
              <a:rPr lang="fr-FR" sz="2800" b="1" dirty="0">
                <a:solidFill>
                  <a:schemeClr val="tx1"/>
                </a:solidFill>
                <a:latin typeface="Montserrat" panose="00000500000000000000" pitchFamily="2" charset="0"/>
              </a:rPr>
              <a:t>8%</a:t>
            </a:r>
            <a:endParaRPr lang="fr-FR" sz="2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Oui</a:t>
            </a:r>
            <a:endParaRPr lang="fr-FR" sz="20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21" name="Graphique 20" descr="Vague contour">
            <a:extLst>
              <a:ext uri="{FF2B5EF4-FFF2-40B4-BE49-F238E27FC236}">
                <a16:creationId xmlns:a16="http://schemas.microsoft.com/office/drawing/2014/main" id="{620EF716-836F-C972-6EF9-CABC3DAB67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423019" y="7083113"/>
            <a:ext cx="503480" cy="503480"/>
          </a:xfrm>
          <a:prstGeom prst="rect">
            <a:avLst/>
          </a:prstGeom>
        </p:spPr>
      </p:pic>
      <p:sp>
        <p:nvSpPr>
          <p:cNvPr id="22" name="Ellipse 21">
            <a:extLst>
              <a:ext uri="{FF2B5EF4-FFF2-40B4-BE49-F238E27FC236}">
                <a16:creationId xmlns:a16="http://schemas.microsoft.com/office/drawing/2014/main" id="{5C23F645-5CF2-75ED-F3ED-4EAF5191A3B6}"/>
              </a:ext>
            </a:extLst>
          </p:cNvPr>
          <p:cNvSpPr/>
          <p:nvPr/>
        </p:nvSpPr>
        <p:spPr>
          <a:xfrm>
            <a:off x="14797261" y="2432463"/>
            <a:ext cx="2340000" cy="2340000"/>
          </a:xfrm>
          <a:prstGeom prst="ellipse">
            <a:avLst/>
          </a:prstGeom>
          <a:noFill/>
          <a:ln>
            <a:solidFill>
              <a:srgbClr val="23A8BD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latin typeface="Montserrat" panose="00000500000000000000" pitchFamily="2" charset="0"/>
            </a:endParaRPr>
          </a:p>
          <a:p>
            <a:pPr algn="ctr"/>
            <a:endParaRPr lang="fr-FR" sz="1400" b="1" dirty="0">
              <a:solidFill>
                <a:schemeClr val="tx1"/>
              </a:solidFill>
            </a:endParaRPr>
          </a:p>
          <a:p>
            <a:pPr algn="ctr"/>
            <a:r>
              <a:rPr lang="fr-FR" sz="1400" dirty="0">
                <a:solidFill>
                  <a:schemeClr val="tx1"/>
                </a:solidFill>
                <a:latin typeface="Montserrat" panose="00000500000000000000" pitchFamily="2" charset="0"/>
              </a:rPr>
              <a:t>(TOP 3)</a:t>
            </a:r>
          </a:p>
          <a:p>
            <a:pPr algn="ctr"/>
            <a:endParaRPr lang="fr-FR" sz="14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-Diminué 60%</a:t>
            </a: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-Produit supérieur 40%</a:t>
            </a:r>
          </a:p>
          <a:p>
            <a:pPr algn="ctr"/>
            <a:endParaRPr lang="fr-FR" sz="20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23" name="Graphique 22" descr="Vague contour">
            <a:extLst>
              <a:ext uri="{FF2B5EF4-FFF2-40B4-BE49-F238E27FC236}">
                <a16:creationId xmlns:a16="http://schemas.microsoft.com/office/drawing/2014/main" id="{58B99BE9-886A-6D12-663E-90D5C60BFA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5688655" y="2657188"/>
            <a:ext cx="503480" cy="50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88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2F8F71-EB5C-1EDE-8E58-256223620D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 8">
            <a:extLst>
              <a:ext uri="{FF2B5EF4-FFF2-40B4-BE49-F238E27FC236}">
                <a16:creationId xmlns:a16="http://schemas.microsoft.com/office/drawing/2014/main" id="{D1781BA4-453D-FD70-D7D3-7D743A2943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0774196"/>
              </p:ext>
            </p:extLst>
          </p:nvPr>
        </p:nvGraphicFramePr>
        <p:xfrm>
          <a:off x="7494030" y="3077686"/>
          <a:ext cx="8896350" cy="565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815698" imgH="3063027" progId="Excel.Sheet.12">
                  <p:link updateAutomatic="1"/>
                </p:oleObj>
              </mc:Choice>
              <mc:Fallback>
                <p:oleObj name="Worksheet" r:id="rId2" imgW="4815698" imgH="306302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494030" y="3077686"/>
                        <a:ext cx="8896350" cy="5654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A34F679-9E74-C27D-FFD6-16F4254D6D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A033E84-C0A4-8337-696D-E109409896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89567" y="1323402"/>
            <a:ext cx="6163836" cy="582516"/>
          </a:xfrm>
        </p:spPr>
        <p:txBody>
          <a:bodyPr/>
          <a:lstStyle/>
          <a:p>
            <a:pPr algn="l"/>
            <a:r>
              <a:rPr lang="fr-FR" dirty="0">
                <a:latin typeface="Montserrat Medium" panose="00000600000000000000" pitchFamily="2" charset="0"/>
              </a:rPr>
              <a:t>Communication Hiver 2025 / 2026</a:t>
            </a:r>
            <a:endParaRPr lang="fr-FR" sz="2400" b="0" dirty="0">
              <a:solidFill>
                <a:srgbClr val="C98604"/>
              </a:solidFill>
              <a:latin typeface="Montserrat Medium" panose="000006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CE3E95-6BB1-2B17-C586-9D74BA0235D2}"/>
              </a:ext>
            </a:extLst>
          </p:cNvPr>
          <p:cNvSpPr/>
          <p:nvPr/>
        </p:nvSpPr>
        <p:spPr>
          <a:xfrm>
            <a:off x="1616746" y="2878451"/>
            <a:ext cx="57003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Dans le contexte, avez-vous adopté une communication particulière ? 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9A0C068-E46F-7F8F-7626-A802DA930E54}"/>
              </a:ext>
            </a:extLst>
          </p:cNvPr>
          <p:cNvSpPr/>
          <p:nvPr/>
        </p:nvSpPr>
        <p:spPr>
          <a:xfrm>
            <a:off x="2632667" y="3980801"/>
            <a:ext cx="4138877" cy="1725768"/>
          </a:xfrm>
          <a:prstGeom prst="rect">
            <a:avLst/>
          </a:prstGeom>
          <a:solidFill>
            <a:srgbClr val="F05A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latin typeface="Montserrat Medium" panose="00000600000000000000" pitchFamily="2" charset="0"/>
              </a:rPr>
              <a:t>Non</a:t>
            </a:r>
            <a:endParaRPr lang="fr-FR" sz="2800" b="1" dirty="0">
              <a:latin typeface="Montserrat Medium" panose="00000600000000000000" pitchFamily="2" charset="0"/>
            </a:endParaRPr>
          </a:p>
          <a:p>
            <a:pPr algn="ctr"/>
            <a:r>
              <a:rPr lang="fr-FR" sz="4000" b="1" dirty="0">
                <a:latin typeface="Montserrat" panose="00000500000000000000" pitchFamily="2" charset="0"/>
              </a:rPr>
              <a:t>77%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2FA3C6-1ECB-00DF-2241-D4810ECBDEE7}"/>
              </a:ext>
            </a:extLst>
          </p:cNvPr>
          <p:cNvSpPr/>
          <p:nvPr/>
        </p:nvSpPr>
        <p:spPr>
          <a:xfrm>
            <a:off x="3393411" y="5905024"/>
            <a:ext cx="2617387" cy="96896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latin typeface="Montserrat Medium" panose="00000600000000000000" pitchFamily="2" charset="0"/>
              </a:rPr>
              <a:t>Oui</a:t>
            </a:r>
            <a:endParaRPr lang="fr-FR" sz="2000" b="1" dirty="0">
              <a:latin typeface="Montserrat Medium" panose="00000600000000000000" pitchFamily="2" charset="0"/>
            </a:endParaRPr>
          </a:p>
          <a:p>
            <a:pPr algn="ctr"/>
            <a:r>
              <a:rPr lang="fr-FR" sz="2800" b="1" dirty="0">
                <a:latin typeface="Montserrat" panose="00000500000000000000" pitchFamily="2" charset="0"/>
              </a:rPr>
              <a:t>23%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57FB0E7-33A1-1BAB-611B-757E0C0CBF4C}"/>
              </a:ext>
            </a:extLst>
          </p:cNvPr>
          <p:cNvSpPr/>
          <p:nvPr/>
        </p:nvSpPr>
        <p:spPr>
          <a:xfrm>
            <a:off x="1251573" y="4670536"/>
            <a:ext cx="1204182" cy="34629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N-1 : 82%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D9AFD7-CB98-FDA6-8D61-23CD0D4CC06D}"/>
              </a:ext>
            </a:extLst>
          </p:cNvPr>
          <p:cNvSpPr/>
          <p:nvPr/>
        </p:nvSpPr>
        <p:spPr>
          <a:xfrm>
            <a:off x="8733504" y="2560363"/>
            <a:ext cx="7805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Par ordre de priorité, quel message avez-vous choisi de mettre en avant 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0185E6-E119-F13C-0077-E057C0F9BEBF}"/>
              </a:ext>
            </a:extLst>
          </p:cNvPr>
          <p:cNvSpPr/>
          <p:nvPr/>
        </p:nvSpPr>
        <p:spPr>
          <a:xfrm>
            <a:off x="7849180" y="8705439"/>
            <a:ext cx="1204182" cy="34629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N-1 : 77%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B18862-6645-ABB7-9B09-4CEF19F788F8}"/>
              </a:ext>
            </a:extLst>
          </p:cNvPr>
          <p:cNvSpPr/>
          <p:nvPr/>
        </p:nvSpPr>
        <p:spPr>
          <a:xfrm>
            <a:off x="9207139" y="8705439"/>
            <a:ext cx="1204182" cy="34629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N-1 : 66%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A79CBA-1DB0-21BB-9286-EFD127827525}"/>
              </a:ext>
            </a:extLst>
          </p:cNvPr>
          <p:cNvSpPr/>
          <p:nvPr/>
        </p:nvSpPr>
        <p:spPr>
          <a:xfrm>
            <a:off x="10640845" y="8705440"/>
            <a:ext cx="1204182" cy="34629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N-1 : 61%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69DF45-9A60-069F-AE8E-30A692E48A5A}"/>
              </a:ext>
            </a:extLst>
          </p:cNvPr>
          <p:cNvSpPr/>
          <p:nvPr/>
        </p:nvSpPr>
        <p:spPr>
          <a:xfrm>
            <a:off x="12105243" y="8707482"/>
            <a:ext cx="1204182" cy="34629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N-1 : 34%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E180BB-0E6D-FBF5-F876-512E15B6DBD1}"/>
              </a:ext>
            </a:extLst>
          </p:cNvPr>
          <p:cNvSpPr/>
          <p:nvPr/>
        </p:nvSpPr>
        <p:spPr>
          <a:xfrm>
            <a:off x="13538949" y="8707482"/>
            <a:ext cx="1204182" cy="34629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N-1 : 19%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5F6733-C802-0AEA-50BD-49E0F5F3A93C}"/>
              </a:ext>
            </a:extLst>
          </p:cNvPr>
          <p:cNvSpPr/>
          <p:nvPr/>
        </p:nvSpPr>
        <p:spPr>
          <a:xfrm>
            <a:off x="14925982" y="8709524"/>
            <a:ext cx="1204182" cy="34629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N-1 : 9%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FD2C94-9E39-66E6-C9D0-7B72BC5A4BC4}"/>
              </a:ext>
            </a:extLst>
          </p:cNvPr>
          <p:cNvSpPr/>
          <p:nvPr/>
        </p:nvSpPr>
        <p:spPr>
          <a:xfrm>
            <a:off x="15682013" y="7213513"/>
            <a:ext cx="21915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Saison anniversaire</a:t>
            </a:r>
          </a:p>
          <a:p>
            <a:pPr marL="285750" indent="-285750">
              <a:buFontTx/>
              <a:buChar char="-"/>
            </a:pPr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Offres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1AAEFE5-472A-3242-128A-2B7C48FC61B2}"/>
              </a:ext>
            </a:extLst>
          </p:cNvPr>
          <p:cNvSpPr/>
          <p:nvPr/>
        </p:nvSpPr>
        <p:spPr>
          <a:xfrm>
            <a:off x="3903246" y="7072443"/>
            <a:ext cx="1620000" cy="1620000"/>
          </a:xfrm>
          <a:prstGeom prst="ellipse">
            <a:avLst/>
          </a:prstGeom>
          <a:noFill/>
          <a:ln>
            <a:solidFill>
              <a:srgbClr val="23A8BD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latin typeface="Montserrat" panose="00000500000000000000" pitchFamily="2" charset="0"/>
            </a:endParaRPr>
          </a:p>
          <a:p>
            <a:pPr algn="ctr"/>
            <a:r>
              <a:rPr lang="fr-FR" sz="2800" b="1" dirty="0">
                <a:solidFill>
                  <a:schemeClr val="tx1"/>
                </a:solidFill>
                <a:latin typeface="Montserrat" panose="00000500000000000000" pitchFamily="2" charset="0"/>
              </a:rPr>
              <a:t>66%</a:t>
            </a:r>
            <a:endParaRPr lang="fr-FR" sz="2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Non</a:t>
            </a:r>
            <a:endParaRPr lang="fr-FR" sz="20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22" name="Graphique 21" descr="Vague contour">
            <a:extLst>
              <a:ext uri="{FF2B5EF4-FFF2-40B4-BE49-F238E27FC236}">
                <a16:creationId xmlns:a16="http://schemas.microsoft.com/office/drawing/2014/main" id="{3B786A52-45AD-FC6C-093B-BEBB94A952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466932" y="7234993"/>
            <a:ext cx="503480" cy="50348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CDB43AC-8738-68A8-E858-140399BD81D5}"/>
              </a:ext>
            </a:extLst>
          </p:cNvPr>
          <p:cNvSpPr/>
          <p:nvPr/>
        </p:nvSpPr>
        <p:spPr>
          <a:xfrm>
            <a:off x="2012317" y="6216357"/>
            <a:ext cx="1204182" cy="34629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N-1 : 18%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AF54649F-C5EA-6EB6-3702-34629A07286F}"/>
              </a:ext>
            </a:extLst>
          </p:cNvPr>
          <p:cNvSpPr/>
          <p:nvPr/>
        </p:nvSpPr>
        <p:spPr>
          <a:xfrm>
            <a:off x="14053231" y="3696357"/>
            <a:ext cx="2520000" cy="2520000"/>
          </a:xfrm>
          <a:prstGeom prst="ellipse">
            <a:avLst/>
          </a:prstGeom>
          <a:noFill/>
          <a:ln>
            <a:solidFill>
              <a:srgbClr val="23A8BD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latin typeface="Montserrat" panose="00000500000000000000" pitchFamily="2" charset="0"/>
            </a:endParaRPr>
          </a:p>
          <a:p>
            <a:pPr algn="ctr"/>
            <a:endParaRPr lang="fr-FR" sz="1400" b="1" dirty="0">
              <a:solidFill>
                <a:schemeClr val="tx1"/>
              </a:solidFill>
            </a:endParaRPr>
          </a:p>
          <a:p>
            <a:pPr algn="ctr"/>
            <a:r>
              <a:rPr lang="fr-FR" sz="1400" dirty="0">
                <a:solidFill>
                  <a:schemeClr val="tx1"/>
                </a:solidFill>
                <a:latin typeface="Montserrat" panose="00000500000000000000" pitchFamily="2" charset="0"/>
              </a:rPr>
              <a:t>(TOP 3)</a:t>
            </a:r>
          </a:p>
          <a:p>
            <a:pPr algn="ctr"/>
            <a:endParaRPr lang="fr-FR" sz="14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-Qualité du produit 75%</a:t>
            </a:r>
          </a:p>
          <a:p>
            <a:pPr algn="ctr"/>
            <a:endParaRPr lang="fr-FR" sz="1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-Destination 71%</a:t>
            </a:r>
          </a:p>
          <a:p>
            <a:pPr algn="ctr"/>
            <a:endParaRPr lang="fr-FR" sz="1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-Prix 71%</a:t>
            </a:r>
          </a:p>
          <a:p>
            <a:pPr algn="ctr"/>
            <a:endParaRPr lang="fr-FR" sz="20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25" name="Graphique 24" descr="Vague contour">
            <a:extLst>
              <a:ext uri="{FF2B5EF4-FFF2-40B4-BE49-F238E27FC236}">
                <a16:creationId xmlns:a16="http://schemas.microsoft.com/office/drawing/2014/main" id="{A0A5EB72-9CEA-997D-52E0-130E0B70D3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5061491" y="3780338"/>
            <a:ext cx="503480" cy="50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162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9AA10-F14A-6DFE-B3CE-D11B0CE65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t 13">
            <a:extLst>
              <a:ext uri="{FF2B5EF4-FFF2-40B4-BE49-F238E27FC236}">
                <a16:creationId xmlns:a16="http://schemas.microsoft.com/office/drawing/2014/main" id="{ECEC4675-5CF5-5B39-C473-C96CC121CC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8504490"/>
              </p:ext>
            </p:extLst>
          </p:nvPr>
        </p:nvGraphicFramePr>
        <p:xfrm>
          <a:off x="8296610" y="2001081"/>
          <a:ext cx="8463337" cy="7346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389120" imgH="3809858" progId="Excel.Sheet.12">
                  <p:link updateAutomatic="1"/>
                </p:oleObj>
              </mc:Choice>
              <mc:Fallback>
                <p:oleObj name="Worksheet" r:id="rId2" imgW="4389120" imgH="380985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296610" y="2001081"/>
                        <a:ext cx="8463337" cy="7346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DD75E26-3285-1479-019A-C5DAB24936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BB41BAD-10B7-2D10-BA44-90845586CD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89566" y="1323402"/>
            <a:ext cx="6447933" cy="582516"/>
          </a:xfrm>
        </p:spPr>
        <p:txBody>
          <a:bodyPr/>
          <a:lstStyle/>
          <a:p>
            <a:r>
              <a:rPr lang="fr-FR" dirty="0">
                <a:latin typeface="Montserrat Medium" panose="00000600000000000000" pitchFamily="2" charset="0"/>
              </a:rPr>
              <a:t>Evolution produit Hiver 2025 / 2026</a:t>
            </a:r>
            <a:endParaRPr lang="fr-FR" sz="2400" b="0" dirty="0">
              <a:latin typeface="Montserrat Medium" panose="000006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BE42A2-27D1-5B6B-52E4-BEF09AEBAA1F}"/>
              </a:ext>
            </a:extLst>
          </p:cNvPr>
          <p:cNvSpPr/>
          <p:nvPr/>
        </p:nvSpPr>
        <p:spPr>
          <a:xfrm>
            <a:off x="1705303" y="2774305"/>
            <a:ext cx="4557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Avez-vous fait évoluer votre produit pour la saison 2025/2026 ?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673B994-5F7D-56EF-FE0A-61190F247784}"/>
              </a:ext>
            </a:extLst>
          </p:cNvPr>
          <p:cNvSpPr/>
          <p:nvPr/>
        </p:nvSpPr>
        <p:spPr>
          <a:xfrm>
            <a:off x="1852437" y="4384448"/>
            <a:ext cx="4138877" cy="1725768"/>
          </a:xfrm>
          <a:prstGeom prst="rect">
            <a:avLst/>
          </a:prstGeom>
          <a:solidFill>
            <a:srgbClr val="F05A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latin typeface="Montserrat Medium" panose="00000600000000000000" pitchFamily="2" charset="0"/>
              </a:rPr>
              <a:t>Non</a:t>
            </a:r>
            <a:endParaRPr lang="fr-FR" sz="2800" b="1" dirty="0">
              <a:latin typeface="Montserrat Medium" panose="00000600000000000000" pitchFamily="2" charset="0"/>
            </a:endParaRPr>
          </a:p>
          <a:p>
            <a:pPr algn="ctr"/>
            <a:r>
              <a:rPr lang="fr-FR" sz="4000" b="1" dirty="0">
                <a:latin typeface="Montserrat" panose="00000500000000000000" pitchFamily="2" charset="0"/>
              </a:rPr>
              <a:t>77%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E61C53-38F3-D7F6-052B-C447AB0E5245}"/>
              </a:ext>
            </a:extLst>
          </p:cNvPr>
          <p:cNvSpPr/>
          <p:nvPr/>
        </p:nvSpPr>
        <p:spPr>
          <a:xfrm>
            <a:off x="2613181" y="6308671"/>
            <a:ext cx="2617387" cy="96896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latin typeface="Montserrat Medium" panose="00000600000000000000" pitchFamily="2" charset="0"/>
              </a:rPr>
              <a:t>Oui</a:t>
            </a:r>
            <a:endParaRPr lang="fr-FR" sz="2000" b="1" dirty="0">
              <a:latin typeface="Montserrat Medium" panose="00000600000000000000" pitchFamily="2" charset="0"/>
            </a:endParaRPr>
          </a:p>
          <a:p>
            <a:pPr algn="ctr"/>
            <a:r>
              <a:rPr lang="fr-FR" sz="2800" b="1" dirty="0">
                <a:latin typeface="Montserrat" panose="00000500000000000000" pitchFamily="2" charset="0"/>
              </a:rPr>
              <a:t>23%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91F630-EB33-8560-0552-612070C2147D}"/>
              </a:ext>
            </a:extLst>
          </p:cNvPr>
          <p:cNvSpPr/>
          <p:nvPr/>
        </p:nvSpPr>
        <p:spPr>
          <a:xfrm>
            <a:off x="9697884" y="1643249"/>
            <a:ext cx="63516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Comment : 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2AB16015-8121-4177-49E7-354FF6A8143D}"/>
              </a:ext>
            </a:extLst>
          </p:cNvPr>
          <p:cNvCxnSpPr>
            <a:cxnSpLocks/>
          </p:cNvCxnSpPr>
          <p:nvPr/>
        </p:nvCxnSpPr>
        <p:spPr>
          <a:xfrm>
            <a:off x="6174088" y="6887086"/>
            <a:ext cx="1420512" cy="0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e 15">
            <a:extLst>
              <a:ext uri="{FF2B5EF4-FFF2-40B4-BE49-F238E27FC236}">
                <a16:creationId xmlns:a16="http://schemas.microsoft.com/office/drawing/2014/main" id="{3D039C89-5E3F-A0FA-853B-5BF60FBE5AD4}"/>
              </a:ext>
            </a:extLst>
          </p:cNvPr>
          <p:cNvSpPr/>
          <p:nvPr/>
        </p:nvSpPr>
        <p:spPr>
          <a:xfrm>
            <a:off x="3117738" y="7476090"/>
            <a:ext cx="1620000" cy="1620000"/>
          </a:xfrm>
          <a:prstGeom prst="ellipse">
            <a:avLst/>
          </a:prstGeom>
          <a:noFill/>
          <a:ln>
            <a:solidFill>
              <a:srgbClr val="23A8BD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latin typeface="Montserrat" panose="00000500000000000000" pitchFamily="2" charset="0"/>
            </a:endParaRPr>
          </a:p>
          <a:p>
            <a:pPr algn="ctr"/>
            <a:r>
              <a:rPr lang="fr-FR" sz="2800" b="1" dirty="0">
                <a:solidFill>
                  <a:schemeClr val="tx1"/>
                </a:solidFill>
                <a:latin typeface="Montserrat" panose="00000500000000000000" pitchFamily="2" charset="0"/>
              </a:rPr>
              <a:t>32%</a:t>
            </a:r>
            <a:endParaRPr lang="fr-FR" sz="2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Oui</a:t>
            </a:r>
            <a:endParaRPr lang="fr-FR" sz="20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17" name="Graphique 16" descr="Vague contour">
            <a:extLst>
              <a:ext uri="{FF2B5EF4-FFF2-40B4-BE49-F238E27FC236}">
                <a16:creationId xmlns:a16="http://schemas.microsoft.com/office/drawing/2014/main" id="{F14D5F8B-DBDB-95DE-4E9B-AC8050A930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681424" y="7638640"/>
            <a:ext cx="503480" cy="503480"/>
          </a:xfrm>
          <a:prstGeom prst="rect">
            <a:avLst/>
          </a:prstGeom>
        </p:spPr>
      </p:pic>
      <p:sp>
        <p:nvSpPr>
          <p:cNvPr id="18" name="Ellipse 17">
            <a:extLst>
              <a:ext uri="{FF2B5EF4-FFF2-40B4-BE49-F238E27FC236}">
                <a16:creationId xmlns:a16="http://schemas.microsoft.com/office/drawing/2014/main" id="{DA589A1D-58D2-92A8-5EAE-AB2AFBCFF636}"/>
              </a:ext>
            </a:extLst>
          </p:cNvPr>
          <p:cNvSpPr/>
          <p:nvPr/>
        </p:nvSpPr>
        <p:spPr>
          <a:xfrm>
            <a:off x="14234819" y="5610394"/>
            <a:ext cx="2880000" cy="2880000"/>
          </a:xfrm>
          <a:prstGeom prst="ellipse">
            <a:avLst/>
          </a:prstGeom>
          <a:noFill/>
          <a:ln>
            <a:solidFill>
              <a:srgbClr val="23A8BD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latin typeface="Montserrat" panose="00000500000000000000" pitchFamily="2" charset="0"/>
            </a:endParaRPr>
          </a:p>
          <a:p>
            <a:pPr algn="ctr"/>
            <a:endParaRPr lang="fr-FR" sz="1400" b="1" dirty="0">
              <a:solidFill>
                <a:schemeClr val="tx1"/>
              </a:solidFill>
            </a:endParaRPr>
          </a:p>
          <a:p>
            <a:pPr algn="ctr"/>
            <a:r>
              <a:rPr lang="fr-FR" sz="1400" dirty="0">
                <a:solidFill>
                  <a:schemeClr val="tx1"/>
                </a:solidFill>
                <a:latin typeface="Montserrat" panose="00000500000000000000" pitchFamily="2" charset="0"/>
              </a:rPr>
              <a:t>(TOP 3)</a:t>
            </a: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-Montée en gamme 68%</a:t>
            </a:r>
          </a:p>
          <a:p>
            <a:pPr algn="ctr"/>
            <a:endParaRPr lang="fr-FR" sz="1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-Développement d’offre 32%</a:t>
            </a:r>
          </a:p>
          <a:p>
            <a:pPr algn="ctr"/>
            <a:endParaRPr lang="fr-FR" sz="1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-Diminution de votre capacité d’accueil 11%</a:t>
            </a:r>
          </a:p>
          <a:p>
            <a:pPr algn="ctr"/>
            <a:endParaRPr lang="fr-FR" sz="20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19" name="Graphique 18" descr="Vague contour">
            <a:extLst>
              <a:ext uri="{FF2B5EF4-FFF2-40B4-BE49-F238E27FC236}">
                <a16:creationId xmlns:a16="http://schemas.microsoft.com/office/drawing/2014/main" id="{7078EFCF-5F07-BF7D-1F86-12EFE6C74B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5423079" y="5677218"/>
            <a:ext cx="503480" cy="50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347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8924B-39C6-F9AE-8FCF-2BE01DED3D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525CBF7-BCD6-0133-ED53-8094830D26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4E99FA0-6D47-029A-4F4A-9A7BD61E8B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89567" y="1323402"/>
            <a:ext cx="5101815" cy="582516"/>
          </a:xfrm>
        </p:spPr>
        <p:txBody>
          <a:bodyPr/>
          <a:lstStyle/>
          <a:p>
            <a:pPr algn="l"/>
            <a:r>
              <a:rPr lang="fr-FR" dirty="0">
                <a:latin typeface="Montserrat Medium" panose="00000600000000000000" pitchFamily="2" charset="0"/>
              </a:rPr>
              <a:t>Marché, cibles clients</a:t>
            </a:r>
            <a:endParaRPr lang="fr-FR" sz="2400" b="0" dirty="0">
              <a:solidFill>
                <a:srgbClr val="C98604"/>
              </a:solidFill>
              <a:latin typeface="Montserrat Medium" panose="000006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D75D98-FEC8-17EE-9BD2-F78B77D43188}"/>
              </a:ext>
            </a:extLst>
          </p:cNvPr>
          <p:cNvSpPr/>
          <p:nvPr/>
        </p:nvSpPr>
        <p:spPr>
          <a:xfrm>
            <a:off x="4753467" y="2269492"/>
            <a:ext cx="94200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Le marché français et étrangers sur lesquels vous serez présents pour l’hiver 2025/2026 en commercialisation sont :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3FE181B-769E-D43D-C8D3-F3B178C4738E}"/>
              </a:ext>
            </a:extLst>
          </p:cNvPr>
          <p:cNvSpPr/>
          <p:nvPr/>
        </p:nvSpPr>
        <p:spPr>
          <a:xfrm>
            <a:off x="6899430" y="4159337"/>
            <a:ext cx="2244570" cy="385817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b="1" dirty="0">
              <a:latin typeface="Montserrat Medium" panose="00000600000000000000" pitchFamily="2" charset="0"/>
            </a:endParaRPr>
          </a:p>
          <a:p>
            <a:pPr algn="ctr"/>
            <a:r>
              <a:rPr lang="fr-FR" sz="2000" b="1" dirty="0">
                <a:latin typeface="Montserrat Medium" panose="00000600000000000000" pitchFamily="2" charset="0"/>
              </a:rPr>
              <a:t>Stables</a:t>
            </a:r>
          </a:p>
          <a:p>
            <a:pPr algn="ctr"/>
            <a:r>
              <a:rPr lang="fr-FR" sz="4000" b="1" dirty="0">
                <a:latin typeface="Montserrat" panose="00000500000000000000" pitchFamily="2" charset="0"/>
              </a:rPr>
              <a:t>69%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6DC744-E8F4-3087-5980-978909EF9B22}"/>
              </a:ext>
            </a:extLst>
          </p:cNvPr>
          <p:cNvSpPr/>
          <p:nvPr/>
        </p:nvSpPr>
        <p:spPr>
          <a:xfrm>
            <a:off x="4576787" y="7048544"/>
            <a:ext cx="2244570" cy="96896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Montserrat Medium" panose="00000600000000000000" pitchFamily="2" charset="0"/>
              </a:rPr>
              <a:t>Plus nombreux</a:t>
            </a:r>
          </a:p>
          <a:p>
            <a:pPr algn="ctr"/>
            <a:r>
              <a:rPr lang="fr-FR" sz="2800" b="1" dirty="0">
                <a:latin typeface="Montserrat" panose="00000500000000000000" pitchFamily="2" charset="0"/>
              </a:rPr>
              <a:t>8%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8E50808-E5A7-B9F9-72B5-6551A4DA825A}"/>
              </a:ext>
            </a:extLst>
          </p:cNvPr>
          <p:cNvSpPr/>
          <p:nvPr/>
        </p:nvSpPr>
        <p:spPr>
          <a:xfrm>
            <a:off x="7419624" y="8271279"/>
            <a:ext cx="1204182" cy="34629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N-1 : 66%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7C9EE99-8AB6-ADF8-6DAD-275E8BA28ECD}"/>
              </a:ext>
            </a:extLst>
          </p:cNvPr>
          <p:cNvSpPr/>
          <p:nvPr/>
        </p:nvSpPr>
        <p:spPr>
          <a:xfrm>
            <a:off x="5096981" y="8271279"/>
            <a:ext cx="1204182" cy="34629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N-1 : 7%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ED90E2-3F52-FF6C-8FE7-8385047B7B0E}"/>
              </a:ext>
            </a:extLst>
          </p:cNvPr>
          <p:cNvSpPr/>
          <p:nvPr/>
        </p:nvSpPr>
        <p:spPr>
          <a:xfrm>
            <a:off x="9222073" y="7404100"/>
            <a:ext cx="2244570" cy="613408"/>
          </a:xfrm>
          <a:prstGeom prst="rect">
            <a:avLst/>
          </a:prstGeom>
          <a:solidFill>
            <a:srgbClr val="F05A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Montserrat Medium" panose="00000600000000000000" pitchFamily="2" charset="0"/>
              </a:rPr>
              <a:t>Moins nombreux</a:t>
            </a:r>
          </a:p>
          <a:p>
            <a:pPr algn="ctr"/>
            <a:r>
              <a:rPr lang="fr-FR" sz="2400" b="1" dirty="0">
                <a:latin typeface="Montserrat" panose="00000500000000000000" pitchFamily="2" charset="0"/>
              </a:rPr>
              <a:t>3%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4E6E36-489E-36F5-C047-F9E91A605CDB}"/>
              </a:ext>
            </a:extLst>
          </p:cNvPr>
          <p:cNvSpPr/>
          <p:nvPr/>
        </p:nvSpPr>
        <p:spPr>
          <a:xfrm>
            <a:off x="11544716" y="5930900"/>
            <a:ext cx="2244570" cy="20866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Montserrat Medium" panose="00000600000000000000" pitchFamily="2" charset="0"/>
              </a:rPr>
              <a:t>Impossible de répondre à date</a:t>
            </a:r>
          </a:p>
          <a:p>
            <a:pPr algn="ctr"/>
            <a:r>
              <a:rPr lang="fr-FR" sz="3200" b="1" dirty="0">
                <a:latin typeface="Montserrat" panose="00000500000000000000" pitchFamily="2" charset="0"/>
              </a:rPr>
              <a:t>20%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52B1B0-F6FB-29C5-9D65-035244A45B93}"/>
              </a:ext>
            </a:extLst>
          </p:cNvPr>
          <p:cNvSpPr/>
          <p:nvPr/>
        </p:nvSpPr>
        <p:spPr>
          <a:xfrm>
            <a:off x="12085625" y="8271279"/>
            <a:ext cx="1204182" cy="34629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N-1 : 21%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D99865-9E08-25E6-02B2-6AF88BF724B0}"/>
              </a:ext>
            </a:extLst>
          </p:cNvPr>
          <p:cNvSpPr/>
          <p:nvPr/>
        </p:nvSpPr>
        <p:spPr>
          <a:xfrm>
            <a:off x="9762982" y="8271279"/>
            <a:ext cx="1204182" cy="34629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N-1 : 7%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0C2533D0-3A1A-017A-6095-5C7051F16AE1}"/>
              </a:ext>
            </a:extLst>
          </p:cNvPr>
          <p:cNvSpPr/>
          <p:nvPr/>
        </p:nvSpPr>
        <p:spPr>
          <a:xfrm>
            <a:off x="4889072" y="5210843"/>
            <a:ext cx="1656000" cy="1656000"/>
          </a:xfrm>
          <a:prstGeom prst="ellipse">
            <a:avLst/>
          </a:prstGeom>
          <a:noFill/>
          <a:ln>
            <a:solidFill>
              <a:srgbClr val="23A8BD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latin typeface="Montserrat" panose="00000500000000000000" pitchFamily="2" charset="0"/>
            </a:endParaRPr>
          </a:p>
          <a:p>
            <a:pPr algn="ctr"/>
            <a:r>
              <a:rPr lang="fr-FR" sz="2800" b="1" dirty="0">
                <a:solidFill>
                  <a:schemeClr val="tx1"/>
                </a:solidFill>
                <a:latin typeface="Montserrat" panose="00000500000000000000" pitchFamily="2" charset="0"/>
              </a:rPr>
              <a:t>2%</a:t>
            </a:r>
            <a:endParaRPr lang="fr-FR" sz="2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Plus nombreux</a:t>
            </a:r>
            <a:endParaRPr lang="fr-FR" sz="20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15" name="Graphique 14" descr="Vague contour">
            <a:extLst>
              <a:ext uri="{FF2B5EF4-FFF2-40B4-BE49-F238E27FC236}">
                <a16:creationId xmlns:a16="http://schemas.microsoft.com/office/drawing/2014/main" id="{E4844C5C-6141-6A95-FD42-22CA1F4BC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47332" y="5350493"/>
            <a:ext cx="503480" cy="503480"/>
          </a:xfrm>
          <a:prstGeom prst="rect">
            <a:avLst/>
          </a:prstGeom>
        </p:spPr>
      </p:pic>
      <p:sp>
        <p:nvSpPr>
          <p:cNvPr id="22" name="Ellipse 21">
            <a:extLst>
              <a:ext uri="{FF2B5EF4-FFF2-40B4-BE49-F238E27FC236}">
                <a16:creationId xmlns:a16="http://schemas.microsoft.com/office/drawing/2014/main" id="{F9F98F2D-BA95-4E36-5846-F076A7D4B9D9}"/>
              </a:ext>
            </a:extLst>
          </p:cNvPr>
          <p:cNvSpPr/>
          <p:nvPr/>
        </p:nvSpPr>
        <p:spPr>
          <a:xfrm>
            <a:off x="9516358" y="5530512"/>
            <a:ext cx="1656000" cy="1656000"/>
          </a:xfrm>
          <a:prstGeom prst="ellipse">
            <a:avLst/>
          </a:prstGeom>
          <a:noFill/>
          <a:ln>
            <a:solidFill>
              <a:srgbClr val="23A8BD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latin typeface="Montserrat" panose="00000500000000000000" pitchFamily="2" charset="0"/>
            </a:endParaRPr>
          </a:p>
          <a:p>
            <a:pPr algn="ctr"/>
            <a:r>
              <a:rPr lang="fr-FR" sz="2800" b="1" dirty="0">
                <a:solidFill>
                  <a:schemeClr val="tx1"/>
                </a:solidFill>
                <a:latin typeface="Montserrat" panose="00000500000000000000" pitchFamily="2" charset="0"/>
              </a:rPr>
              <a:t>12%</a:t>
            </a:r>
            <a:endParaRPr lang="fr-FR" sz="2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Moins nombreux</a:t>
            </a:r>
            <a:endParaRPr lang="fr-FR" sz="20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23" name="Graphique 22" descr="Vague contour">
            <a:extLst>
              <a:ext uri="{FF2B5EF4-FFF2-40B4-BE49-F238E27FC236}">
                <a16:creationId xmlns:a16="http://schemas.microsoft.com/office/drawing/2014/main" id="{DB68B3D1-7107-9B99-F997-17CFB866D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74618" y="5670162"/>
            <a:ext cx="503480" cy="50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41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946339-45CD-C97F-33B4-102DF7F2F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t 11">
            <a:extLst>
              <a:ext uri="{FF2B5EF4-FFF2-40B4-BE49-F238E27FC236}">
                <a16:creationId xmlns:a16="http://schemas.microsoft.com/office/drawing/2014/main" id="{C765D346-FC3D-6A32-5A28-29950239ED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4174370"/>
              </p:ext>
            </p:extLst>
          </p:nvPr>
        </p:nvGraphicFramePr>
        <p:xfrm>
          <a:off x="7456549" y="4051639"/>
          <a:ext cx="9555374" cy="4520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785076" imgH="2263034" progId="Excel.Sheet.12">
                  <p:link updateAutomatic="1"/>
                </p:oleObj>
              </mc:Choice>
              <mc:Fallback>
                <p:oleObj name="Worksheet" r:id="rId2" imgW="4785076" imgH="226303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456549" y="4051639"/>
                        <a:ext cx="9555374" cy="45208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9C54C35-2821-8E82-543A-D6646D63BB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DED7E68-4CDC-78B0-B888-05A8BDB652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89567" y="1323402"/>
            <a:ext cx="5609733" cy="582516"/>
          </a:xfrm>
        </p:spPr>
        <p:txBody>
          <a:bodyPr/>
          <a:lstStyle/>
          <a:p>
            <a:pPr algn="l"/>
            <a:r>
              <a:rPr lang="fr-FR" dirty="0">
                <a:latin typeface="Montserrat Medium" panose="00000600000000000000" pitchFamily="2" charset="0"/>
              </a:rPr>
              <a:t>Environnement concurrentiel</a:t>
            </a:r>
            <a:endParaRPr lang="fr-FR" sz="2400" b="0" dirty="0">
              <a:solidFill>
                <a:srgbClr val="C98604"/>
              </a:solidFill>
              <a:latin typeface="Montserrat Medium" panose="000006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B34A42-69CC-7B2F-F76F-C32965067EAB}"/>
              </a:ext>
            </a:extLst>
          </p:cNvPr>
          <p:cNvSpPr/>
          <p:nvPr/>
        </p:nvSpPr>
        <p:spPr>
          <a:xfrm>
            <a:off x="1471893" y="2326322"/>
            <a:ext cx="57494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Avez-vous le sentiment que l’environnement concurrentiel est encore plus marqué 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81F33A-E780-A29C-D5D3-28E939F40462}"/>
              </a:ext>
            </a:extLst>
          </p:cNvPr>
          <p:cNvSpPr/>
          <p:nvPr/>
        </p:nvSpPr>
        <p:spPr>
          <a:xfrm>
            <a:off x="2310220" y="4232751"/>
            <a:ext cx="4138877" cy="1725768"/>
          </a:xfrm>
          <a:prstGeom prst="rect">
            <a:avLst/>
          </a:prstGeom>
          <a:solidFill>
            <a:srgbClr val="F05A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latin typeface="Montserrat Medium" panose="00000600000000000000" pitchFamily="2" charset="0"/>
              </a:rPr>
              <a:t>Non</a:t>
            </a:r>
            <a:endParaRPr lang="fr-FR" sz="2800" b="1" dirty="0">
              <a:latin typeface="Montserrat Medium" panose="00000600000000000000" pitchFamily="2" charset="0"/>
            </a:endParaRPr>
          </a:p>
          <a:p>
            <a:pPr algn="ctr"/>
            <a:r>
              <a:rPr lang="fr-FR" sz="4000" b="1" dirty="0">
                <a:latin typeface="Montserrat" panose="00000500000000000000" pitchFamily="2" charset="0"/>
              </a:rPr>
              <a:t>63%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C102C7-919F-8760-306B-58411EA26A4F}"/>
              </a:ext>
            </a:extLst>
          </p:cNvPr>
          <p:cNvSpPr/>
          <p:nvPr/>
        </p:nvSpPr>
        <p:spPr>
          <a:xfrm>
            <a:off x="3070964" y="6156974"/>
            <a:ext cx="2617387" cy="96896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latin typeface="Montserrat Medium" panose="00000600000000000000" pitchFamily="2" charset="0"/>
              </a:rPr>
              <a:t>Oui</a:t>
            </a:r>
            <a:endParaRPr lang="fr-FR" sz="2000" b="1" dirty="0">
              <a:latin typeface="Montserrat Medium" panose="00000600000000000000" pitchFamily="2" charset="0"/>
            </a:endParaRPr>
          </a:p>
          <a:p>
            <a:pPr algn="ctr"/>
            <a:r>
              <a:rPr lang="fr-FR" sz="2800" b="1" dirty="0">
                <a:latin typeface="Montserrat" panose="00000500000000000000" pitchFamily="2" charset="0"/>
              </a:rPr>
              <a:t>37%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97BB8F-7576-D38A-2E9E-56B6ECC96FDB}"/>
              </a:ext>
            </a:extLst>
          </p:cNvPr>
          <p:cNvSpPr/>
          <p:nvPr/>
        </p:nvSpPr>
        <p:spPr>
          <a:xfrm>
            <a:off x="3777566" y="3725106"/>
            <a:ext cx="1204182" cy="34629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N-1 : 62%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5232C6-B340-79F3-867B-BD4438EE6C57}"/>
              </a:ext>
            </a:extLst>
          </p:cNvPr>
          <p:cNvSpPr/>
          <p:nvPr/>
        </p:nvSpPr>
        <p:spPr>
          <a:xfrm>
            <a:off x="1763251" y="6551647"/>
            <a:ext cx="1204182" cy="34629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N-1 : 38%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93F3F0-033B-E9E7-524D-3F6E662F3EA0}"/>
              </a:ext>
            </a:extLst>
          </p:cNvPr>
          <p:cNvSpPr/>
          <p:nvPr/>
        </p:nvSpPr>
        <p:spPr>
          <a:xfrm>
            <a:off x="9749986" y="3156859"/>
            <a:ext cx="37047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A quel niveau ?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7C32760A-C097-687F-9AA8-6B96DEF3C53B}"/>
              </a:ext>
            </a:extLst>
          </p:cNvPr>
          <p:cNvCxnSpPr>
            <a:cxnSpLocks/>
          </p:cNvCxnSpPr>
          <p:nvPr/>
        </p:nvCxnSpPr>
        <p:spPr>
          <a:xfrm>
            <a:off x="6036037" y="6641456"/>
            <a:ext cx="1420512" cy="0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90B1EAF6-EC1B-AE8A-8E45-99A8EA76EC92}"/>
              </a:ext>
            </a:extLst>
          </p:cNvPr>
          <p:cNvSpPr/>
          <p:nvPr/>
        </p:nvSpPr>
        <p:spPr>
          <a:xfrm>
            <a:off x="10546083" y="8631438"/>
            <a:ext cx="1204182" cy="34629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N-1 : 28%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5C8D70D-F809-4FC6-7958-52A12631CCBE}"/>
              </a:ext>
            </a:extLst>
          </p:cNvPr>
          <p:cNvSpPr/>
          <p:nvPr/>
        </p:nvSpPr>
        <p:spPr>
          <a:xfrm>
            <a:off x="8251272" y="8631437"/>
            <a:ext cx="1204182" cy="34629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N-1 : 46%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F0BFE0-9BEB-681A-DD3E-36E81FA0AF6B}"/>
              </a:ext>
            </a:extLst>
          </p:cNvPr>
          <p:cNvSpPr/>
          <p:nvPr/>
        </p:nvSpPr>
        <p:spPr>
          <a:xfrm>
            <a:off x="12840894" y="8631436"/>
            <a:ext cx="1204182" cy="34629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N-1 : 15%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FE117E7-6C67-2E62-CE95-068A1A6B11B3}"/>
              </a:ext>
            </a:extLst>
          </p:cNvPr>
          <p:cNvSpPr/>
          <p:nvPr/>
        </p:nvSpPr>
        <p:spPr>
          <a:xfrm>
            <a:off x="15135705" y="8631436"/>
            <a:ext cx="1204182" cy="34629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N-1 : 12%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E4A3426B-CB4D-0890-2063-D17913233357}"/>
              </a:ext>
            </a:extLst>
          </p:cNvPr>
          <p:cNvSpPr/>
          <p:nvPr/>
        </p:nvSpPr>
        <p:spPr>
          <a:xfrm>
            <a:off x="3554382" y="7357733"/>
            <a:ext cx="1620000" cy="1620000"/>
          </a:xfrm>
          <a:prstGeom prst="ellipse">
            <a:avLst/>
          </a:prstGeom>
          <a:noFill/>
          <a:ln>
            <a:solidFill>
              <a:srgbClr val="23A8BD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latin typeface="Montserrat" panose="00000500000000000000" pitchFamily="2" charset="0"/>
            </a:endParaRPr>
          </a:p>
          <a:p>
            <a:pPr algn="ctr"/>
            <a:r>
              <a:rPr lang="fr-FR" sz="2800" b="1" dirty="0">
                <a:solidFill>
                  <a:schemeClr val="tx1"/>
                </a:solidFill>
                <a:latin typeface="Montserrat" panose="00000500000000000000" pitchFamily="2" charset="0"/>
              </a:rPr>
              <a:t>49%</a:t>
            </a:r>
            <a:endParaRPr lang="fr-FR" sz="2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Oui</a:t>
            </a:r>
            <a:endParaRPr lang="fr-FR" sz="20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20" name="Graphique 19" descr="Vague contour">
            <a:extLst>
              <a:ext uri="{FF2B5EF4-FFF2-40B4-BE49-F238E27FC236}">
                <a16:creationId xmlns:a16="http://schemas.microsoft.com/office/drawing/2014/main" id="{5D4E095E-1137-8A10-FAD3-B1EC40C924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118068" y="7520283"/>
            <a:ext cx="503480" cy="503480"/>
          </a:xfrm>
          <a:prstGeom prst="rect">
            <a:avLst/>
          </a:prstGeom>
        </p:spPr>
      </p:pic>
      <p:sp>
        <p:nvSpPr>
          <p:cNvPr id="23" name="Ellipse 22">
            <a:extLst>
              <a:ext uri="{FF2B5EF4-FFF2-40B4-BE49-F238E27FC236}">
                <a16:creationId xmlns:a16="http://schemas.microsoft.com/office/drawing/2014/main" id="{7774786B-F574-4474-4AB3-FE633153C35C}"/>
              </a:ext>
            </a:extLst>
          </p:cNvPr>
          <p:cNvSpPr/>
          <p:nvPr/>
        </p:nvSpPr>
        <p:spPr>
          <a:xfrm>
            <a:off x="13965705" y="3062751"/>
            <a:ext cx="2340000" cy="2340000"/>
          </a:xfrm>
          <a:prstGeom prst="ellipse">
            <a:avLst/>
          </a:prstGeom>
          <a:noFill/>
          <a:ln>
            <a:solidFill>
              <a:srgbClr val="23A8BD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latin typeface="Montserrat" panose="00000500000000000000" pitchFamily="2" charset="0"/>
            </a:endParaRPr>
          </a:p>
          <a:p>
            <a:pPr algn="ctr"/>
            <a:endParaRPr lang="fr-FR" sz="14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endParaRPr lang="fr-FR" sz="14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-Local 41%</a:t>
            </a: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-International 28%</a:t>
            </a: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-National 17%</a:t>
            </a: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-Régional 14%</a:t>
            </a:r>
          </a:p>
          <a:p>
            <a:pPr algn="ctr"/>
            <a:endParaRPr lang="fr-FR" sz="1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endParaRPr lang="fr-FR" sz="20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24" name="Graphique 23" descr="Vague contour">
            <a:extLst>
              <a:ext uri="{FF2B5EF4-FFF2-40B4-BE49-F238E27FC236}">
                <a16:creationId xmlns:a16="http://schemas.microsoft.com/office/drawing/2014/main" id="{614D3E77-D2A6-70E1-0622-BDB057517D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4883965" y="3235489"/>
            <a:ext cx="503480" cy="50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67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791A25-50BB-D237-D6B6-3CAF77B45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t 14">
            <a:extLst>
              <a:ext uri="{FF2B5EF4-FFF2-40B4-BE49-F238E27FC236}">
                <a16:creationId xmlns:a16="http://schemas.microsoft.com/office/drawing/2014/main" id="{6DC20916-0178-81EA-326D-B6657651F0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259215"/>
              </p:ext>
            </p:extLst>
          </p:nvPr>
        </p:nvGraphicFramePr>
        <p:xfrm>
          <a:off x="9435634" y="2853036"/>
          <a:ext cx="6833066" cy="6465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687796" imgH="3489606" progId="Excel.Sheet.12">
                  <p:link updateAutomatic="1"/>
                </p:oleObj>
              </mc:Choice>
              <mc:Fallback>
                <p:oleObj name="Worksheet" r:id="rId2" imgW="3687796" imgH="348960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435634" y="2853036"/>
                        <a:ext cx="6833066" cy="64653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 13">
            <a:extLst>
              <a:ext uri="{FF2B5EF4-FFF2-40B4-BE49-F238E27FC236}">
                <a16:creationId xmlns:a16="http://schemas.microsoft.com/office/drawing/2014/main" id="{CB1D85A0-CA30-6502-E3FE-3CF18ABA86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0045771"/>
              </p:ext>
            </p:extLst>
          </p:nvPr>
        </p:nvGraphicFramePr>
        <p:xfrm>
          <a:off x="1324453" y="2731144"/>
          <a:ext cx="6507402" cy="6507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3687796" imgH="3687796" progId="Excel.Sheet.12">
                  <p:link updateAutomatic="1"/>
                </p:oleObj>
              </mc:Choice>
              <mc:Fallback>
                <p:oleObj name="Worksheet" r:id="rId4" imgW="3687796" imgH="368779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24453" y="2731144"/>
                        <a:ext cx="6507402" cy="65074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DEFED8B-63B5-9638-C237-520F6A88B6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B3ED542-FD9E-7DC6-8E3D-48FE845F0F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89567" y="1323402"/>
            <a:ext cx="5609733" cy="582516"/>
          </a:xfrm>
        </p:spPr>
        <p:txBody>
          <a:bodyPr/>
          <a:lstStyle/>
          <a:p>
            <a:pPr algn="l"/>
            <a:r>
              <a:rPr lang="fr-FR" dirty="0">
                <a:latin typeface="Montserrat Medium" panose="00000600000000000000" pitchFamily="2" charset="0"/>
              </a:rPr>
              <a:t>Marché et régions prioritaires</a:t>
            </a:r>
            <a:endParaRPr lang="fr-FR" sz="2400" b="0" dirty="0">
              <a:solidFill>
                <a:srgbClr val="C98604"/>
              </a:solidFill>
              <a:latin typeface="Montserrat Medium" panose="000006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59D87A-37AF-3E75-3693-F639B8EB9202}"/>
              </a:ext>
            </a:extLst>
          </p:cNvPr>
          <p:cNvSpPr/>
          <p:nvPr/>
        </p:nvSpPr>
        <p:spPr>
          <a:xfrm>
            <a:off x="2001289" y="2269479"/>
            <a:ext cx="5749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Quels sont vos marchés prioritaires 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F7674D-6FBE-0D03-BBCC-CD3D601828E2}"/>
              </a:ext>
            </a:extLst>
          </p:cNvPr>
          <p:cNvSpPr/>
          <p:nvPr/>
        </p:nvSpPr>
        <p:spPr>
          <a:xfrm>
            <a:off x="6580330" y="4467254"/>
            <a:ext cx="2282990" cy="217484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" panose="000005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D58B05-8EC8-D6AE-30A5-B0CB6018417A}"/>
              </a:ext>
            </a:extLst>
          </p:cNvPr>
          <p:cNvSpPr/>
          <p:nvPr/>
        </p:nvSpPr>
        <p:spPr>
          <a:xfrm>
            <a:off x="6580330" y="4513838"/>
            <a:ext cx="22829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i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N-1: </a:t>
            </a:r>
          </a:p>
          <a:p>
            <a:endParaRPr lang="fr-FR" sz="1400" i="1" dirty="0">
              <a:solidFill>
                <a:schemeClr val="bg2">
                  <a:lumMod val="50000"/>
                </a:schemeClr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r>
              <a:rPr lang="fr-FR" sz="1400" i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France 98%</a:t>
            </a:r>
          </a:p>
          <a:p>
            <a:r>
              <a:rPr lang="fr-FR" sz="1400" i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Belgique 59%</a:t>
            </a:r>
          </a:p>
          <a:p>
            <a:r>
              <a:rPr lang="fr-FR" sz="1400" i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Grande-Bretagne 52%</a:t>
            </a:r>
          </a:p>
          <a:p>
            <a:r>
              <a:rPr lang="fr-FR" sz="1400" i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Pays-Bas 38%</a:t>
            </a:r>
          </a:p>
          <a:p>
            <a:r>
              <a:rPr lang="fr-FR" sz="1400" i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Suisse 32%</a:t>
            </a:r>
          </a:p>
          <a:p>
            <a:r>
              <a:rPr lang="fr-FR" sz="1400" i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Allemagne 26%</a:t>
            </a:r>
          </a:p>
          <a:p>
            <a:r>
              <a:rPr lang="fr-FR" sz="1400" i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Italie 19%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8F03AE-9E8A-08F1-D392-53BDC5710D0B}"/>
              </a:ext>
            </a:extLst>
          </p:cNvPr>
          <p:cNvSpPr/>
          <p:nvPr/>
        </p:nvSpPr>
        <p:spPr>
          <a:xfrm>
            <a:off x="9671295" y="2084812"/>
            <a:ext cx="74321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Pour la France, quelles sont vos régions prioritaires :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B16D1291-1DBA-3A43-8390-1E60184388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6" t="53597" r="39624" b="8942"/>
          <a:stretch/>
        </p:blipFill>
        <p:spPr>
          <a:xfrm>
            <a:off x="9355770" y="1925085"/>
            <a:ext cx="957142" cy="795371"/>
          </a:xfrm>
          <a:prstGeom prst="rect">
            <a:avLst/>
          </a:prstGeom>
        </p:spPr>
      </p:pic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F9DDBE57-FACE-F63F-F731-051019B7A64C}"/>
              </a:ext>
            </a:extLst>
          </p:cNvPr>
          <p:cNvCxnSpPr>
            <a:cxnSpLocks/>
          </p:cNvCxnSpPr>
          <p:nvPr/>
        </p:nvCxnSpPr>
        <p:spPr>
          <a:xfrm>
            <a:off x="8250783" y="3254886"/>
            <a:ext cx="1420512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2F1A8B5E-6C5E-9CB0-4BE3-A11EBD80FB82}"/>
              </a:ext>
            </a:extLst>
          </p:cNvPr>
          <p:cNvSpPr/>
          <p:nvPr/>
        </p:nvSpPr>
        <p:spPr>
          <a:xfrm>
            <a:off x="14654052" y="4451408"/>
            <a:ext cx="2119170" cy="204713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" panose="000005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C07E1EB-A683-6BBF-DFC5-1F37BBCF6144}"/>
              </a:ext>
            </a:extLst>
          </p:cNvPr>
          <p:cNvSpPr/>
          <p:nvPr/>
        </p:nvSpPr>
        <p:spPr>
          <a:xfrm>
            <a:off x="14654052" y="4497993"/>
            <a:ext cx="211917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00" i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N-1: </a:t>
            </a:r>
          </a:p>
          <a:p>
            <a:endParaRPr lang="fr-FR" sz="1300" i="1" dirty="0">
              <a:solidFill>
                <a:schemeClr val="bg2">
                  <a:lumMod val="50000"/>
                </a:schemeClr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r>
              <a:rPr lang="fr-FR" sz="1400" i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AURA 56%</a:t>
            </a:r>
          </a:p>
          <a:p>
            <a:r>
              <a:rPr lang="fr-FR" sz="1400" i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Ile-de-France 55%</a:t>
            </a:r>
          </a:p>
          <a:p>
            <a:r>
              <a:rPr lang="fr-FR" sz="1400" i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PACA 29%</a:t>
            </a:r>
          </a:p>
          <a:p>
            <a:r>
              <a:rPr lang="fr-FR" sz="1400" i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Grand-Est 19%</a:t>
            </a:r>
          </a:p>
          <a:p>
            <a:r>
              <a:rPr lang="fr-FR" sz="1400" i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Bretagne 18%</a:t>
            </a:r>
          </a:p>
          <a:p>
            <a:r>
              <a:rPr lang="fr-FR" sz="1400" i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Occitanie 16%</a:t>
            </a:r>
          </a:p>
          <a:p>
            <a:r>
              <a:rPr lang="fr-FR" sz="1400" i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Hauts-de-France 15%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E8E916B0-41F3-5438-B841-2C897501C2FC}"/>
              </a:ext>
            </a:extLst>
          </p:cNvPr>
          <p:cNvSpPr/>
          <p:nvPr/>
        </p:nvSpPr>
        <p:spPr>
          <a:xfrm>
            <a:off x="5187575" y="6718854"/>
            <a:ext cx="2376000" cy="2376000"/>
          </a:xfrm>
          <a:prstGeom prst="ellipse">
            <a:avLst/>
          </a:prstGeom>
          <a:noFill/>
          <a:ln>
            <a:solidFill>
              <a:srgbClr val="23A8BD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latin typeface="Montserrat" panose="00000500000000000000" pitchFamily="2" charset="0"/>
            </a:endParaRPr>
          </a:p>
          <a:p>
            <a:pPr algn="ctr"/>
            <a:endParaRPr lang="fr-FR" sz="1400" b="1" dirty="0">
              <a:solidFill>
                <a:schemeClr val="tx1"/>
              </a:solidFill>
            </a:endParaRPr>
          </a:p>
          <a:p>
            <a:pPr algn="ctr"/>
            <a:r>
              <a:rPr lang="fr-FR" sz="1400" dirty="0">
                <a:solidFill>
                  <a:schemeClr val="tx1"/>
                </a:solidFill>
                <a:latin typeface="Montserrat" panose="00000500000000000000" pitchFamily="2" charset="0"/>
              </a:rPr>
              <a:t>(TOP 3)</a:t>
            </a:r>
          </a:p>
          <a:p>
            <a:pPr algn="ctr"/>
            <a:endParaRPr lang="fr-FR" sz="14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-France 95%</a:t>
            </a: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-Allemagne 61%</a:t>
            </a: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-Belgique 59%</a:t>
            </a:r>
          </a:p>
          <a:p>
            <a:pPr algn="ctr"/>
            <a:endParaRPr lang="fr-FR" sz="1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endParaRPr lang="fr-FR" sz="20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18" name="Graphique 17" descr="Vague contour">
            <a:extLst>
              <a:ext uri="{FF2B5EF4-FFF2-40B4-BE49-F238E27FC236}">
                <a16:creationId xmlns:a16="http://schemas.microsoft.com/office/drawing/2014/main" id="{EAB75D6C-8A20-2A91-582D-F7FA900B1C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123835" y="6855922"/>
            <a:ext cx="503480" cy="503480"/>
          </a:xfrm>
          <a:prstGeom prst="rect">
            <a:avLst/>
          </a:prstGeom>
        </p:spPr>
      </p:pic>
      <p:sp>
        <p:nvSpPr>
          <p:cNvPr id="19" name="Ellipse 18">
            <a:extLst>
              <a:ext uri="{FF2B5EF4-FFF2-40B4-BE49-F238E27FC236}">
                <a16:creationId xmlns:a16="http://schemas.microsoft.com/office/drawing/2014/main" id="{4F03242A-9BD6-663C-1A6A-7E498459693B}"/>
              </a:ext>
            </a:extLst>
          </p:cNvPr>
          <p:cNvSpPr/>
          <p:nvPr/>
        </p:nvSpPr>
        <p:spPr>
          <a:xfrm>
            <a:off x="13687813" y="6718854"/>
            <a:ext cx="2376000" cy="2376000"/>
          </a:xfrm>
          <a:prstGeom prst="ellipse">
            <a:avLst/>
          </a:prstGeom>
          <a:noFill/>
          <a:ln>
            <a:solidFill>
              <a:srgbClr val="23A8BD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latin typeface="Montserrat" panose="00000500000000000000" pitchFamily="2" charset="0"/>
            </a:endParaRPr>
          </a:p>
          <a:p>
            <a:pPr algn="ctr"/>
            <a:endParaRPr lang="fr-FR" sz="1400" b="1" dirty="0">
              <a:solidFill>
                <a:schemeClr val="tx1"/>
              </a:solidFill>
            </a:endParaRPr>
          </a:p>
          <a:p>
            <a:pPr algn="ctr"/>
            <a:r>
              <a:rPr lang="fr-FR" sz="1400" dirty="0">
                <a:solidFill>
                  <a:schemeClr val="tx1"/>
                </a:solidFill>
                <a:latin typeface="Montserrat" panose="00000500000000000000" pitchFamily="2" charset="0"/>
              </a:rPr>
              <a:t>(TOP 3)</a:t>
            </a:r>
          </a:p>
          <a:p>
            <a:pPr algn="ctr"/>
            <a:endParaRPr lang="fr-FR" sz="14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-Ile-de-France 63%</a:t>
            </a: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-Occitanie 42%</a:t>
            </a: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-AURA 39%</a:t>
            </a:r>
          </a:p>
          <a:p>
            <a:pPr algn="ctr"/>
            <a:endParaRPr lang="fr-FR" sz="1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endParaRPr lang="fr-FR" sz="20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21" name="Graphique 20" descr="Vague contour">
            <a:extLst>
              <a:ext uri="{FF2B5EF4-FFF2-40B4-BE49-F238E27FC236}">
                <a16:creationId xmlns:a16="http://schemas.microsoft.com/office/drawing/2014/main" id="{3467A522-BDEB-5A47-3D04-7C6AAD3CA2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4624073" y="6855922"/>
            <a:ext cx="503480" cy="50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396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545F60-0322-4A32-0EA3-08C373D5A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F692B84-2529-7DEA-B975-9DFD2F16E2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90650" y="1595918"/>
            <a:ext cx="15506700" cy="920153"/>
          </a:xfrm>
        </p:spPr>
        <p:txBody>
          <a:bodyPr/>
          <a:lstStyle/>
          <a:p>
            <a:r>
              <a:rPr lang="fr-FR" dirty="0"/>
              <a:t>Enquête B2B - Projection Hiver 2025/2026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602DF3-E07A-89FF-2396-565E27D9EE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71600" y="3374855"/>
            <a:ext cx="5570934" cy="2095503"/>
          </a:xfrm>
        </p:spPr>
        <p:txBody>
          <a:bodyPr/>
          <a:lstStyle/>
          <a:p>
            <a:pPr algn="just"/>
            <a:r>
              <a:rPr lang="fr-FR" dirty="0"/>
              <a:t>Enquête auprès d’hébergeurs touristiques et de tours-opérateurs internationaux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F484676-5929-613B-C6BB-49B529206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7D676FF2-033A-78C5-18E0-3676FDC2B636}"/>
              </a:ext>
            </a:extLst>
          </p:cNvPr>
          <p:cNvSpPr txBox="1">
            <a:spLocks/>
          </p:cNvSpPr>
          <p:nvPr/>
        </p:nvSpPr>
        <p:spPr>
          <a:xfrm>
            <a:off x="1371599" y="7106931"/>
            <a:ext cx="5791201" cy="132414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3822"/>
              </a:lnSpc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r-FR" sz="2000" i="1" dirty="0"/>
              <a:t>Enquête en ligne</a:t>
            </a:r>
          </a:p>
          <a:p>
            <a:pPr>
              <a:lnSpc>
                <a:spcPct val="100000"/>
              </a:lnSpc>
            </a:pPr>
            <a:r>
              <a:rPr lang="fr-FR" sz="2000" i="1" dirty="0"/>
              <a:t>Période d’enquête : du 10/09/25 au 24/09/25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D9934BA1-9291-25F9-2BCF-1B4947AEAAEA}"/>
              </a:ext>
            </a:extLst>
          </p:cNvPr>
          <p:cNvSpPr txBox="1">
            <a:spLocks/>
          </p:cNvSpPr>
          <p:nvPr/>
        </p:nvSpPr>
        <p:spPr>
          <a:xfrm>
            <a:off x="9467607" y="3017827"/>
            <a:ext cx="7932821" cy="6487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3822"/>
              </a:lnSpc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/>
              <a:t>Composition et taille de l’échantillon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655BACE9-0B65-7101-A004-B26C6ABAB09A}"/>
              </a:ext>
            </a:extLst>
          </p:cNvPr>
          <p:cNvSpPr/>
          <p:nvPr/>
        </p:nvSpPr>
        <p:spPr>
          <a:xfrm>
            <a:off x="10236921" y="3909838"/>
            <a:ext cx="4234787" cy="3995021"/>
          </a:xfrm>
          <a:prstGeom prst="ellipse">
            <a:avLst/>
          </a:prstGeom>
          <a:noFill/>
          <a:ln w="28575">
            <a:solidFill>
              <a:srgbClr val="558ED5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2427E5D3-E68B-C6C7-2B4D-8A41C6D1D2E8}"/>
              </a:ext>
            </a:extLst>
          </p:cNvPr>
          <p:cNvSpPr txBox="1">
            <a:spLocks/>
          </p:cNvSpPr>
          <p:nvPr/>
        </p:nvSpPr>
        <p:spPr>
          <a:xfrm>
            <a:off x="10377124" y="5118099"/>
            <a:ext cx="3954380" cy="22221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l" defTabSz="914400" rtl="0" eaLnBrk="1" latinLnBrk="0" hangingPunct="1">
              <a:lnSpc>
                <a:spcPts val="3822"/>
              </a:lnSpc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400" b="1" dirty="0"/>
              <a:t>559</a:t>
            </a:r>
          </a:p>
          <a:p>
            <a:pPr algn="ctr"/>
            <a:r>
              <a:rPr lang="fr-FR" sz="3600" b="1" dirty="0"/>
              <a:t>hébergeurs répondants</a:t>
            </a:r>
          </a:p>
          <a:p>
            <a:pPr algn="ctr"/>
            <a:r>
              <a:rPr lang="fr-FR" sz="2400" b="1" dirty="0">
                <a:solidFill>
                  <a:srgbClr val="558ED5"/>
                </a:solidFill>
              </a:rPr>
              <a:t>(montagne)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E83092CF-2178-B362-9F3F-55E0C4A95DE7}"/>
              </a:ext>
            </a:extLst>
          </p:cNvPr>
          <p:cNvSpPr txBox="1">
            <a:spLocks/>
          </p:cNvSpPr>
          <p:nvPr/>
        </p:nvSpPr>
        <p:spPr>
          <a:xfrm>
            <a:off x="10819820" y="8022419"/>
            <a:ext cx="3060701" cy="537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3822"/>
              </a:lnSpc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sz="1500" i="1" dirty="0"/>
              <a:t>Mobilisation via la base de données hébergeurs G2A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229E855-DF43-A645-76E9-0DAE7CDD5C9D}"/>
              </a:ext>
            </a:extLst>
          </p:cNvPr>
          <p:cNvSpPr/>
          <p:nvPr/>
        </p:nvSpPr>
        <p:spPr>
          <a:xfrm>
            <a:off x="14676757" y="4874800"/>
            <a:ext cx="2160000" cy="2160000"/>
          </a:xfrm>
          <a:prstGeom prst="ellipse">
            <a:avLst/>
          </a:prstGeom>
          <a:noFill/>
          <a:ln>
            <a:solidFill>
              <a:srgbClr val="23A8BD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latin typeface="Montserrat" panose="00000500000000000000" pitchFamily="2" charset="0"/>
            </a:endParaRPr>
          </a:p>
          <a:p>
            <a:pPr algn="ctr"/>
            <a:r>
              <a:rPr lang="fr-FR" sz="3200" b="1" dirty="0">
                <a:solidFill>
                  <a:schemeClr val="tx1"/>
                </a:solidFill>
                <a:latin typeface="Montserrat" panose="00000500000000000000" pitchFamily="2" charset="0"/>
              </a:rPr>
              <a:t>189</a:t>
            </a:r>
            <a:endParaRPr lang="fr-FR" sz="28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Hébergeurs répondants</a:t>
            </a:r>
          </a:p>
          <a:p>
            <a:pPr algn="ctr"/>
            <a:r>
              <a:rPr lang="fr-FR" sz="1300" b="1" dirty="0">
                <a:solidFill>
                  <a:srgbClr val="23A8BD"/>
                </a:solidFill>
                <a:latin typeface="Montserrat" panose="00000500000000000000" pitchFamily="2" charset="0"/>
              </a:rPr>
              <a:t>(littoral)</a:t>
            </a:r>
          </a:p>
        </p:txBody>
      </p:sp>
      <p:pic>
        <p:nvPicPr>
          <p:cNvPr id="14" name="Graphique 13" descr="Vague contour">
            <a:extLst>
              <a:ext uri="{FF2B5EF4-FFF2-40B4-BE49-F238E27FC236}">
                <a16:creationId xmlns:a16="http://schemas.microsoft.com/office/drawing/2014/main" id="{BD308C2E-3E82-0375-E91E-370948D41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505017" y="5131197"/>
            <a:ext cx="503480" cy="503480"/>
          </a:xfrm>
          <a:prstGeom prst="rect">
            <a:avLst/>
          </a:prstGeom>
        </p:spPr>
      </p:pic>
      <p:pic>
        <p:nvPicPr>
          <p:cNvPr id="15" name="Graphique 14" descr="Montagnes contour">
            <a:extLst>
              <a:ext uri="{FF2B5EF4-FFF2-40B4-BE49-F238E27FC236}">
                <a16:creationId xmlns:a16="http://schemas.microsoft.com/office/drawing/2014/main" id="{D3CFA8ED-8FB4-5332-1A71-DDE5396A4A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998948" y="4172354"/>
            <a:ext cx="702446" cy="70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637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0B73E2-26BD-2100-5C81-44B54E20A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9609033-3334-7830-EDFC-D19203E41D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A522C37-3E59-B192-26DA-774CA88BD0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89567" y="1323402"/>
            <a:ext cx="6424201" cy="582516"/>
          </a:xfrm>
        </p:spPr>
        <p:txBody>
          <a:bodyPr/>
          <a:lstStyle/>
          <a:p>
            <a:pPr algn="l"/>
            <a:r>
              <a:rPr lang="fr-FR" dirty="0">
                <a:latin typeface="Montserrat Medium" panose="00000600000000000000" pitchFamily="2" charset="0"/>
              </a:rPr>
              <a:t>Evolution de l’origine des clientèles</a:t>
            </a:r>
            <a:endParaRPr lang="fr-FR" sz="2400" b="0" dirty="0">
              <a:solidFill>
                <a:srgbClr val="C98604"/>
              </a:solidFill>
              <a:latin typeface="Montserrat Medium" panose="000006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8BAAB6-3149-1343-A734-2C44101AAFFC}"/>
              </a:ext>
            </a:extLst>
          </p:cNvPr>
          <p:cNvSpPr/>
          <p:nvPr/>
        </p:nvSpPr>
        <p:spPr>
          <a:xfrm>
            <a:off x="3081194" y="2143754"/>
            <a:ext cx="121256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Quelles sont vos perspectives de fréquentation pour les clientèles suivantes 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EEF6F3-9C52-587F-EF09-D177E44270E0}"/>
              </a:ext>
            </a:extLst>
          </p:cNvPr>
          <p:cNvSpPr/>
          <p:nvPr/>
        </p:nvSpPr>
        <p:spPr>
          <a:xfrm>
            <a:off x="2295019" y="4144893"/>
            <a:ext cx="2149980" cy="83099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endParaRPr lang="fr-FR" sz="1500" i="1" dirty="0">
              <a:solidFill>
                <a:schemeClr val="bg1"/>
              </a:solidFill>
              <a:latin typeface="Montserrat" panose="00000500000000000000" pitchFamily="2" charset="0"/>
              <a:cs typeface="Helvetica" charset="0"/>
            </a:endParaRPr>
          </a:p>
          <a:p>
            <a:pPr algn="ctr"/>
            <a:r>
              <a:rPr lang="fr-FR" b="1" i="1" dirty="0">
                <a:solidFill>
                  <a:schemeClr val="bg1"/>
                </a:solidFill>
                <a:latin typeface="Montserrat" panose="00000500000000000000" pitchFamily="2" charset="0"/>
                <a:cs typeface="Helvetica" charset="0"/>
              </a:rPr>
              <a:t>En baisse</a:t>
            </a:r>
          </a:p>
          <a:p>
            <a:pPr algn="ctr"/>
            <a:endParaRPr lang="fr-FR" sz="1500" i="1" dirty="0">
              <a:solidFill>
                <a:schemeClr val="bg1"/>
              </a:solidFill>
              <a:latin typeface="Montserrat" panose="00000500000000000000" pitchFamily="2" charset="0"/>
              <a:cs typeface="Helvetica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469164-75BC-819C-AF97-D40CE7802A58}"/>
              </a:ext>
            </a:extLst>
          </p:cNvPr>
          <p:cNvSpPr/>
          <p:nvPr/>
        </p:nvSpPr>
        <p:spPr>
          <a:xfrm>
            <a:off x="2295019" y="5066314"/>
            <a:ext cx="2149980" cy="8309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endParaRPr lang="fr-FR" sz="1500" i="1" dirty="0">
              <a:solidFill>
                <a:schemeClr val="bg1"/>
              </a:solidFill>
              <a:latin typeface="Montserrat" panose="00000500000000000000" pitchFamily="2" charset="0"/>
              <a:cs typeface="Helvetica" charset="0"/>
            </a:endParaRPr>
          </a:p>
          <a:p>
            <a:pPr algn="ctr"/>
            <a:r>
              <a:rPr lang="fr-FR" b="1" i="1" dirty="0">
                <a:solidFill>
                  <a:schemeClr val="bg1"/>
                </a:solidFill>
                <a:latin typeface="Montserrat" panose="00000500000000000000" pitchFamily="2" charset="0"/>
                <a:cs typeface="Helvetica" charset="0"/>
              </a:rPr>
              <a:t>Stable</a:t>
            </a:r>
          </a:p>
          <a:p>
            <a:pPr algn="ctr"/>
            <a:endParaRPr lang="fr-FR" sz="1500" i="1" dirty="0">
              <a:solidFill>
                <a:schemeClr val="bg1"/>
              </a:solidFill>
              <a:latin typeface="Montserrat" panose="00000500000000000000" pitchFamily="2" charset="0"/>
              <a:cs typeface="Helvetica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6A1271-5E6C-5A93-38FB-D17AA0E972E9}"/>
              </a:ext>
            </a:extLst>
          </p:cNvPr>
          <p:cNvSpPr/>
          <p:nvPr/>
        </p:nvSpPr>
        <p:spPr>
          <a:xfrm>
            <a:off x="2295019" y="5987735"/>
            <a:ext cx="2149980" cy="83099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endParaRPr lang="fr-FR" sz="1500" i="1" dirty="0">
              <a:solidFill>
                <a:schemeClr val="bg1"/>
              </a:solidFill>
              <a:latin typeface="Montserrat" panose="00000500000000000000" pitchFamily="2" charset="0"/>
              <a:cs typeface="Helvetica" charset="0"/>
            </a:endParaRPr>
          </a:p>
          <a:p>
            <a:pPr algn="ctr"/>
            <a:r>
              <a:rPr lang="fr-FR" b="1" i="1" dirty="0">
                <a:solidFill>
                  <a:schemeClr val="bg1"/>
                </a:solidFill>
                <a:latin typeface="Montserrat" panose="00000500000000000000" pitchFamily="2" charset="0"/>
                <a:cs typeface="Helvetica" charset="0"/>
              </a:rPr>
              <a:t>En hausse</a:t>
            </a:r>
          </a:p>
          <a:p>
            <a:pPr algn="ctr"/>
            <a:endParaRPr lang="fr-FR" sz="1500" i="1" dirty="0">
              <a:solidFill>
                <a:schemeClr val="bg1"/>
              </a:solidFill>
              <a:latin typeface="Montserrat" panose="00000500000000000000" pitchFamily="2" charset="0"/>
              <a:cs typeface="Helvetica" charset="0"/>
            </a:endParaRPr>
          </a:p>
        </p:txBody>
      </p:sp>
      <p:graphicFrame>
        <p:nvGraphicFramePr>
          <p:cNvPr id="12" name="Objet 11">
            <a:extLst>
              <a:ext uri="{FF2B5EF4-FFF2-40B4-BE49-F238E27FC236}">
                <a16:creationId xmlns:a16="http://schemas.microsoft.com/office/drawing/2014/main" id="{6EDA9BEA-5C4B-5898-C0CF-0D89EE878B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2534336"/>
              </p:ext>
            </p:extLst>
          </p:nvPr>
        </p:nvGraphicFramePr>
        <p:xfrm>
          <a:off x="4701667" y="2697276"/>
          <a:ext cx="11572443" cy="5317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762110" imgH="2186905" progId="Excel.Sheet.12">
                  <p:link updateAutomatic="1"/>
                </p:oleObj>
              </mc:Choice>
              <mc:Fallback>
                <p:oleObj name="Worksheet" r:id="rId3" imgW="4762110" imgH="218690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01667" y="2697276"/>
                        <a:ext cx="11572443" cy="5317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Graphique 16" descr="Vague contour">
            <a:extLst>
              <a:ext uri="{FF2B5EF4-FFF2-40B4-BE49-F238E27FC236}">
                <a16:creationId xmlns:a16="http://schemas.microsoft.com/office/drawing/2014/main" id="{80FBEAE9-4FAB-888A-E2B3-CA7DA8CD55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605106" y="8337485"/>
            <a:ext cx="648471" cy="648471"/>
          </a:xfrm>
          <a:prstGeom prst="rect">
            <a:avLst/>
          </a:prstGeom>
        </p:spPr>
      </p:pic>
      <p:sp>
        <p:nvSpPr>
          <p:cNvPr id="26" name="Ellipse 25">
            <a:extLst>
              <a:ext uri="{FF2B5EF4-FFF2-40B4-BE49-F238E27FC236}">
                <a16:creationId xmlns:a16="http://schemas.microsoft.com/office/drawing/2014/main" id="{2C879C96-3EAC-06AF-2734-2A4335D20885}"/>
              </a:ext>
            </a:extLst>
          </p:cNvPr>
          <p:cNvSpPr/>
          <p:nvPr/>
        </p:nvSpPr>
        <p:spPr>
          <a:xfrm>
            <a:off x="7496773" y="7598644"/>
            <a:ext cx="1620000" cy="1620000"/>
          </a:xfrm>
          <a:prstGeom prst="ellipse">
            <a:avLst/>
          </a:prstGeom>
          <a:noFill/>
          <a:ln>
            <a:noFill/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latin typeface="Montserrat" panose="00000500000000000000" pitchFamily="2" charset="0"/>
            </a:endParaRPr>
          </a:p>
          <a:p>
            <a:pPr algn="ctr"/>
            <a:r>
              <a:rPr lang="fr-FR" sz="2800" b="1" dirty="0">
                <a:solidFill>
                  <a:srgbClr val="92D050"/>
                </a:solidFill>
                <a:latin typeface="Montserrat" panose="00000500000000000000" pitchFamily="2" charset="0"/>
              </a:rPr>
              <a:t>22%</a:t>
            </a:r>
            <a:endParaRPr lang="fr-FR" sz="2400" b="1" dirty="0">
              <a:solidFill>
                <a:srgbClr val="92D050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400" b="1" dirty="0">
                <a:solidFill>
                  <a:srgbClr val="92D050"/>
                </a:solidFill>
                <a:latin typeface="Montserrat" panose="00000500000000000000" pitchFamily="2" charset="0"/>
              </a:rPr>
              <a:t>En hausse</a:t>
            </a:r>
            <a:endParaRPr lang="fr-FR" sz="2000" b="1" dirty="0">
              <a:solidFill>
                <a:srgbClr val="92D050"/>
              </a:solidFill>
              <a:latin typeface="Montserrat" panose="00000500000000000000" pitchFamily="2" charset="0"/>
            </a:endParaRP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B66B2820-4A49-6A64-F8A9-8F04567A7664}"/>
              </a:ext>
            </a:extLst>
          </p:cNvPr>
          <p:cNvSpPr/>
          <p:nvPr/>
        </p:nvSpPr>
        <p:spPr>
          <a:xfrm>
            <a:off x="5315659" y="7598644"/>
            <a:ext cx="1620000" cy="1620000"/>
          </a:xfrm>
          <a:prstGeom prst="ellipse">
            <a:avLst/>
          </a:prstGeom>
          <a:noFill/>
          <a:ln>
            <a:noFill/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latin typeface="Montserrat" panose="00000500000000000000" pitchFamily="2" charset="0"/>
            </a:endParaRPr>
          </a:p>
          <a:p>
            <a:pPr algn="ctr"/>
            <a:r>
              <a:rPr lang="fr-FR" sz="2800" b="1" dirty="0">
                <a:solidFill>
                  <a:srgbClr val="FF0000"/>
                </a:solidFill>
                <a:latin typeface="Montserrat" panose="00000500000000000000" pitchFamily="2" charset="0"/>
              </a:rPr>
              <a:t>10%</a:t>
            </a:r>
            <a:endParaRPr lang="fr-FR" sz="2400" b="1" dirty="0">
              <a:solidFill>
                <a:srgbClr val="FF0000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400" b="1" dirty="0">
                <a:solidFill>
                  <a:srgbClr val="FF0000"/>
                </a:solidFill>
                <a:latin typeface="Montserrat" panose="00000500000000000000" pitchFamily="2" charset="0"/>
              </a:rPr>
              <a:t>En baisse</a:t>
            </a:r>
            <a:endParaRPr lang="fr-FR" sz="2000" b="1" dirty="0">
              <a:solidFill>
                <a:srgbClr val="FF0000"/>
              </a:solidFill>
              <a:latin typeface="Montserrat" panose="00000500000000000000" pitchFamily="2" charset="0"/>
            </a:endParaRP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E60CAAFD-11AA-7885-9964-8C459928F496}"/>
              </a:ext>
            </a:extLst>
          </p:cNvPr>
          <p:cNvSpPr/>
          <p:nvPr/>
        </p:nvSpPr>
        <p:spPr>
          <a:xfrm>
            <a:off x="9677888" y="7598644"/>
            <a:ext cx="1620000" cy="1620000"/>
          </a:xfrm>
          <a:prstGeom prst="ellipse">
            <a:avLst/>
          </a:prstGeom>
          <a:noFill/>
          <a:ln>
            <a:noFill/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latin typeface="Montserrat" panose="00000500000000000000" pitchFamily="2" charset="0"/>
            </a:endParaRPr>
          </a:p>
          <a:p>
            <a:pPr algn="ctr"/>
            <a:r>
              <a:rPr lang="fr-FR" sz="2800" b="1" dirty="0">
                <a:solidFill>
                  <a:srgbClr val="FF0000"/>
                </a:solidFill>
                <a:latin typeface="Montserrat" panose="00000500000000000000" pitchFamily="2" charset="0"/>
              </a:rPr>
              <a:t>16%</a:t>
            </a:r>
            <a:endParaRPr lang="fr-FR" sz="2400" b="1" dirty="0">
              <a:solidFill>
                <a:srgbClr val="FF0000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400" b="1" dirty="0">
                <a:solidFill>
                  <a:srgbClr val="FF0000"/>
                </a:solidFill>
                <a:latin typeface="Montserrat" panose="00000500000000000000" pitchFamily="2" charset="0"/>
              </a:rPr>
              <a:t>En baisse</a:t>
            </a:r>
            <a:endParaRPr lang="fr-FR" sz="2000" b="1" dirty="0">
              <a:solidFill>
                <a:srgbClr val="FF0000"/>
              </a:solidFill>
              <a:latin typeface="Montserrat" panose="00000500000000000000" pitchFamily="2" charset="0"/>
            </a:endParaRP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5ADA4249-D8DD-4AC8-EF82-C8A521D53E8A}"/>
              </a:ext>
            </a:extLst>
          </p:cNvPr>
          <p:cNvSpPr/>
          <p:nvPr/>
        </p:nvSpPr>
        <p:spPr>
          <a:xfrm>
            <a:off x="11920041" y="7598644"/>
            <a:ext cx="1620000" cy="1620000"/>
          </a:xfrm>
          <a:prstGeom prst="ellipse">
            <a:avLst/>
          </a:prstGeom>
          <a:noFill/>
          <a:ln>
            <a:noFill/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latin typeface="Montserrat" panose="00000500000000000000" pitchFamily="2" charset="0"/>
            </a:endParaRPr>
          </a:p>
          <a:p>
            <a:pPr algn="ctr"/>
            <a:r>
              <a:rPr lang="fr-FR" sz="2800" b="1" dirty="0">
                <a:solidFill>
                  <a:srgbClr val="FF0000"/>
                </a:solidFill>
                <a:latin typeface="Montserrat" panose="00000500000000000000" pitchFamily="2" charset="0"/>
              </a:rPr>
              <a:t>26%</a:t>
            </a:r>
            <a:endParaRPr lang="fr-FR" sz="2400" b="1" dirty="0">
              <a:solidFill>
                <a:srgbClr val="FF0000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400" b="1" dirty="0">
                <a:solidFill>
                  <a:srgbClr val="FF0000"/>
                </a:solidFill>
                <a:latin typeface="Montserrat" panose="00000500000000000000" pitchFamily="2" charset="0"/>
              </a:rPr>
              <a:t>En baisse</a:t>
            </a:r>
            <a:endParaRPr lang="fr-FR" sz="2000" b="1" dirty="0">
              <a:solidFill>
                <a:srgbClr val="FF0000"/>
              </a:solidFill>
              <a:latin typeface="Montserrat" panose="00000500000000000000" pitchFamily="2" charset="0"/>
            </a:endParaRP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07809864-C952-DD32-B629-663CAF0FD61D}"/>
              </a:ext>
            </a:extLst>
          </p:cNvPr>
          <p:cNvSpPr/>
          <p:nvPr/>
        </p:nvSpPr>
        <p:spPr>
          <a:xfrm>
            <a:off x="14124667" y="7598644"/>
            <a:ext cx="1620000" cy="1620000"/>
          </a:xfrm>
          <a:prstGeom prst="ellipse">
            <a:avLst/>
          </a:prstGeom>
          <a:noFill/>
          <a:ln>
            <a:noFill/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latin typeface="Montserrat" panose="00000500000000000000" pitchFamily="2" charset="0"/>
            </a:endParaRPr>
          </a:p>
          <a:p>
            <a:pPr algn="ctr"/>
            <a:r>
              <a:rPr lang="fr-FR" sz="2800" b="1" dirty="0">
                <a:solidFill>
                  <a:srgbClr val="92D050"/>
                </a:solidFill>
                <a:latin typeface="Montserrat" panose="00000500000000000000" pitchFamily="2" charset="0"/>
              </a:rPr>
              <a:t>24%</a:t>
            </a:r>
            <a:endParaRPr lang="fr-FR" sz="2400" b="1" dirty="0">
              <a:solidFill>
                <a:srgbClr val="92D050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400" b="1" dirty="0">
                <a:solidFill>
                  <a:srgbClr val="92D050"/>
                </a:solidFill>
                <a:latin typeface="Montserrat" panose="00000500000000000000" pitchFamily="2" charset="0"/>
              </a:rPr>
              <a:t>En hausse</a:t>
            </a:r>
            <a:endParaRPr lang="fr-FR" sz="2000" b="1" dirty="0">
              <a:solidFill>
                <a:srgbClr val="92D050"/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15A5FB9A-2333-873A-1F9B-88EBCA1C04B9}"/>
              </a:ext>
            </a:extLst>
          </p:cNvPr>
          <p:cNvSpPr/>
          <p:nvPr/>
        </p:nvSpPr>
        <p:spPr>
          <a:xfrm>
            <a:off x="4445000" y="8104798"/>
            <a:ext cx="11237586" cy="1113846"/>
          </a:xfrm>
          <a:prstGeom prst="roundRect">
            <a:avLst/>
          </a:prstGeom>
          <a:noFill/>
          <a:ln>
            <a:solidFill>
              <a:srgbClr val="23A8BD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72415C-2B96-4B5D-94CA-35E38A70461E}"/>
              </a:ext>
            </a:extLst>
          </p:cNvPr>
          <p:cNvSpPr/>
          <p:nvPr/>
        </p:nvSpPr>
        <p:spPr>
          <a:xfrm>
            <a:off x="15378582" y="6782463"/>
            <a:ext cx="1204182" cy="34629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92D050"/>
                </a:solidFill>
              </a:rPr>
              <a:t>N-1 : 26%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6C7B4D-15D5-E19D-95BE-36A03457B8B1}"/>
              </a:ext>
            </a:extLst>
          </p:cNvPr>
          <p:cNvSpPr/>
          <p:nvPr/>
        </p:nvSpPr>
        <p:spPr>
          <a:xfrm>
            <a:off x="13151037" y="6782462"/>
            <a:ext cx="1204182" cy="34629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92D050"/>
                </a:solidFill>
              </a:rPr>
              <a:t>N-1 : 21%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F9BA1B-3ABF-FEF4-F81B-F7125076025F}"/>
              </a:ext>
            </a:extLst>
          </p:cNvPr>
          <p:cNvSpPr/>
          <p:nvPr/>
        </p:nvSpPr>
        <p:spPr>
          <a:xfrm>
            <a:off x="10944378" y="6782463"/>
            <a:ext cx="1204182" cy="34629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92D050"/>
                </a:solidFill>
              </a:rPr>
              <a:t>N-1 : 30%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D48434-AEFF-F2F9-3D58-A4AF2C1CB027}"/>
              </a:ext>
            </a:extLst>
          </p:cNvPr>
          <p:cNvSpPr/>
          <p:nvPr/>
        </p:nvSpPr>
        <p:spPr>
          <a:xfrm>
            <a:off x="8737719" y="6782461"/>
            <a:ext cx="1204182" cy="34629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92D050"/>
                </a:solidFill>
              </a:rPr>
              <a:t>N-1 : 19%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8044FDE-D6C8-AE8B-25D4-A3451A590691}"/>
              </a:ext>
            </a:extLst>
          </p:cNvPr>
          <p:cNvSpPr/>
          <p:nvPr/>
        </p:nvSpPr>
        <p:spPr>
          <a:xfrm>
            <a:off x="6556112" y="6782460"/>
            <a:ext cx="1204182" cy="34629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92D050"/>
                </a:solidFill>
              </a:rPr>
              <a:t>N-1 : 19%</a:t>
            </a:r>
          </a:p>
        </p:txBody>
      </p:sp>
    </p:spTree>
    <p:extLst>
      <p:ext uri="{BB962C8B-B14F-4D97-AF65-F5344CB8AC3E}">
        <p14:creationId xmlns:p14="http://schemas.microsoft.com/office/powerpoint/2010/main" val="378300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B93CEB-5D96-F19D-DE5A-D46E4103B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t 23">
            <a:extLst>
              <a:ext uri="{FF2B5EF4-FFF2-40B4-BE49-F238E27FC236}">
                <a16:creationId xmlns:a16="http://schemas.microsoft.com/office/drawing/2014/main" id="{7155902E-2776-9B50-2700-582BFF3073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0117754"/>
              </p:ext>
            </p:extLst>
          </p:nvPr>
        </p:nvGraphicFramePr>
        <p:xfrm>
          <a:off x="2002382" y="2273983"/>
          <a:ext cx="14252575" cy="368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994947" imgH="1805834" progId="Excel.Sheet.12">
                  <p:link updateAutomatic="1"/>
                </p:oleObj>
              </mc:Choice>
              <mc:Fallback>
                <p:oleObj name="Worksheet" r:id="rId2" imgW="6994947" imgH="180583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02382" y="2273983"/>
                        <a:ext cx="14252575" cy="368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BAD6487-D859-3850-DA4E-48F0B5839D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69D08F8-B2AB-BBE9-DE99-6D2A13D650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89567" y="1323402"/>
            <a:ext cx="7184533" cy="582516"/>
          </a:xfrm>
        </p:spPr>
        <p:txBody>
          <a:bodyPr/>
          <a:lstStyle/>
          <a:p>
            <a:pPr algn="l"/>
            <a:r>
              <a:rPr lang="fr-FR" dirty="0">
                <a:latin typeface="Montserrat Medium" panose="00000600000000000000" pitchFamily="2" charset="0"/>
              </a:rPr>
              <a:t>Canal de commercialisation intermédié</a:t>
            </a:r>
            <a:endParaRPr lang="fr-FR" sz="2400" b="0" dirty="0">
              <a:solidFill>
                <a:srgbClr val="C98604"/>
              </a:solidFill>
              <a:latin typeface="Montserrat Medium" panose="000006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A77B94-CDC1-2EE6-342C-B585A7B961F8}"/>
              </a:ext>
            </a:extLst>
          </p:cNvPr>
          <p:cNvSpPr/>
          <p:nvPr/>
        </p:nvSpPr>
        <p:spPr>
          <a:xfrm>
            <a:off x="6472191" y="2003191"/>
            <a:ext cx="58612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Pour l’hiver 2025/2026, quel canal de commercialisation intermédié privilégiez-vous 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52243C-F1ED-EE50-75D3-FA2D66D02410}"/>
              </a:ext>
            </a:extLst>
          </p:cNvPr>
          <p:cNvSpPr/>
          <p:nvPr/>
        </p:nvSpPr>
        <p:spPr>
          <a:xfrm>
            <a:off x="2206703" y="6325048"/>
            <a:ext cx="49874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Merci de préciser la part de chaque OTA </a:t>
            </a:r>
            <a:r>
              <a:rPr lang="fr-FR" dirty="0">
                <a:latin typeface="Montserrat" panose="00000500000000000000" pitchFamily="2" charset="0"/>
              </a:rPr>
              <a:t>(en moyenne en %) </a:t>
            </a:r>
            <a:r>
              <a:rPr lang="fr-FR" sz="2400" dirty="0">
                <a:latin typeface="Montserrat" panose="00000500000000000000" pitchFamily="2" charset="0"/>
              </a:rPr>
              <a:t>: 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BA0F75DE-9B9C-52C9-05E3-7C08611249FD}"/>
              </a:ext>
            </a:extLst>
          </p:cNvPr>
          <p:cNvCxnSpPr>
            <a:cxnSpLocks/>
          </p:cNvCxnSpPr>
          <p:nvPr/>
        </p:nvCxnSpPr>
        <p:spPr>
          <a:xfrm>
            <a:off x="3586038" y="5690625"/>
            <a:ext cx="0" cy="589612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BE3D6D44-9BD6-CFBB-CE95-E7CD37927CB0}"/>
              </a:ext>
            </a:extLst>
          </p:cNvPr>
          <p:cNvSpPr/>
          <p:nvPr/>
        </p:nvSpPr>
        <p:spPr>
          <a:xfrm>
            <a:off x="10502900" y="6325048"/>
            <a:ext cx="6565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Merci de préciser la part de chaque plateforme collaborative </a:t>
            </a:r>
            <a:r>
              <a:rPr lang="fr-FR" dirty="0">
                <a:latin typeface="Montserrat" panose="00000500000000000000" pitchFamily="2" charset="0"/>
              </a:rPr>
              <a:t>(en moyenne en %)  </a:t>
            </a:r>
            <a:r>
              <a:rPr lang="fr-FR" sz="2400" dirty="0">
                <a:latin typeface="Montserrat" panose="00000500000000000000" pitchFamily="2" charset="0"/>
              </a:rPr>
              <a:t>: 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62BEC858-926D-F2F3-F001-7076268CD127}"/>
              </a:ext>
            </a:extLst>
          </p:cNvPr>
          <p:cNvCxnSpPr>
            <a:cxnSpLocks/>
          </p:cNvCxnSpPr>
          <p:nvPr/>
        </p:nvCxnSpPr>
        <p:spPr>
          <a:xfrm>
            <a:off x="11980738" y="6009985"/>
            <a:ext cx="0" cy="294806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au 17">
            <a:extLst>
              <a:ext uri="{FF2B5EF4-FFF2-40B4-BE49-F238E27FC236}">
                <a16:creationId xmlns:a16="http://schemas.microsoft.com/office/drawing/2014/main" id="{D4E1F955-9767-0C8E-D070-75CCFAB6BE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860031"/>
              </p:ext>
            </p:extLst>
          </p:nvPr>
        </p:nvGraphicFramePr>
        <p:xfrm>
          <a:off x="1700582" y="7253318"/>
          <a:ext cx="595782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1171">
                  <a:extLst>
                    <a:ext uri="{9D8B030D-6E8A-4147-A177-3AD203B41FA5}">
                      <a16:colId xmlns:a16="http://schemas.microsoft.com/office/drawing/2014/main" val="939500262"/>
                    </a:ext>
                  </a:extLst>
                </a:gridCol>
                <a:gridCol w="1753643">
                  <a:extLst>
                    <a:ext uri="{9D8B030D-6E8A-4147-A177-3AD203B41FA5}">
                      <a16:colId xmlns:a16="http://schemas.microsoft.com/office/drawing/2014/main" val="4019474487"/>
                    </a:ext>
                  </a:extLst>
                </a:gridCol>
                <a:gridCol w="1453008">
                  <a:extLst>
                    <a:ext uri="{9D8B030D-6E8A-4147-A177-3AD203B41FA5}">
                      <a16:colId xmlns:a16="http://schemas.microsoft.com/office/drawing/2014/main" val="1321305055"/>
                    </a:ext>
                  </a:extLst>
                </a:gridCol>
              </a:tblGrid>
              <a:tr h="333438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4F3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La montagne</a:t>
                      </a:r>
                    </a:p>
                  </a:txBody>
                  <a:tcP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 La mer</a:t>
                      </a:r>
                    </a:p>
                  </a:txBody>
                  <a:tcPr>
                    <a:solidFill>
                      <a:srgbClr val="23A8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984844"/>
                  </a:ext>
                </a:extLst>
              </a:tr>
              <a:tr h="333438">
                <a:tc>
                  <a:txBody>
                    <a:bodyPr/>
                    <a:lstStyle/>
                    <a:p>
                      <a:r>
                        <a:rPr lang="fr-FR" b="0" dirty="0" err="1">
                          <a:solidFill>
                            <a:schemeClr val="tx1"/>
                          </a:solidFill>
                        </a:rPr>
                        <a:t>Booking</a:t>
                      </a:r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32%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39%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289069"/>
                  </a:ext>
                </a:extLst>
              </a:tr>
              <a:tr h="333438">
                <a:tc>
                  <a:txBody>
                    <a:bodyPr/>
                    <a:lstStyle/>
                    <a:p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Autre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17%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17%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711454"/>
                  </a:ext>
                </a:extLst>
              </a:tr>
              <a:tr h="3334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Expedia / Hotel.com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7%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298702"/>
                  </a:ext>
                </a:extLst>
              </a:tr>
              <a:tr h="333438">
                <a:tc>
                  <a:txBody>
                    <a:bodyPr/>
                    <a:lstStyle/>
                    <a:p>
                      <a:r>
                        <a:rPr lang="fr-FR" b="0" dirty="0" err="1">
                          <a:solidFill>
                            <a:schemeClr val="tx1"/>
                          </a:solidFill>
                        </a:rPr>
                        <a:t>Hotelbeds</a:t>
                      </a:r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2%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1%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025479"/>
                  </a:ext>
                </a:extLst>
              </a:tr>
              <a:tr h="333438">
                <a:tc>
                  <a:txBody>
                    <a:bodyPr/>
                    <a:lstStyle/>
                    <a:p>
                      <a:r>
                        <a:rPr lang="fr-FR" b="0" dirty="0" err="1">
                          <a:solidFill>
                            <a:schemeClr val="tx1"/>
                          </a:solidFill>
                        </a:rPr>
                        <a:t>Citybreak</a:t>
                      </a:r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1%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2%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452388"/>
                  </a:ext>
                </a:extLst>
              </a:tr>
            </a:tbl>
          </a:graphicData>
        </a:graphic>
      </p:graphicFrame>
      <p:pic>
        <p:nvPicPr>
          <p:cNvPr id="26" name="Graphique 25" descr="Vague contour">
            <a:extLst>
              <a:ext uri="{FF2B5EF4-FFF2-40B4-BE49-F238E27FC236}">
                <a16:creationId xmlns:a16="http://schemas.microsoft.com/office/drawing/2014/main" id="{FE2FBF84-6A57-77F6-F286-09F617FCA1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112148" y="7240792"/>
            <a:ext cx="389223" cy="389223"/>
          </a:xfrm>
          <a:prstGeom prst="rect">
            <a:avLst/>
          </a:prstGeom>
        </p:spPr>
      </p:pic>
      <p:pic>
        <p:nvPicPr>
          <p:cNvPr id="30" name="Graphique 29" descr="Montagnes contour">
            <a:extLst>
              <a:ext uri="{FF2B5EF4-FFF2-40B4-BE49-F238E27FC236}">
                <a16:creationId xmlns:a16="http://schemas.microsoft.com/office/drawing/2014/main" id="{67975CAA-0C0D-9898-121C-20C8719DEC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80712" y="7243330"/>
            <a:ext cx="384146" cy="384146"/>
          </a:xfrm>
          <a:prstGeom prst="rect">
            <a:avLst/>
          </a:prstGeom>
        </p:spPr>
      </p:pic>
      <p:graphicFrame>
        <p:nvGraphicFramePr>
          <p:cNvPr id="31" name="Tableau 30">
            <a:extLst>
              <a:ext uri="{FF2B5EF4-FFF2-40B4-BE49-F238E27FC236}">
                <a16:creationId xmlns:a16="http://schemas.microsoft.com/office/drawing/2014/main" id="{74CCC31F-7177-F838-9A4F-9F0EE938FA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430296"/>
              </p:ext>
            </p:extLst>
          </p:nvPr>
        </p:nvGraphicFramePr>
        <p:xfrm>
          <a:off x="10780519" y="7253318"/>
          <a:ext cx="5957822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1171">
                  <a:extLst>
                    <a:ext uri="{9D8B030D-6E8A-4147-A177-3AD203B41FA5}">
                      <a16:colId xmlns:a16="http://schemas.microsoft.com/office/drawing/2014/main" val="939500262"/>
                    </a:ext>
                  </a:extLst>
                </a:gridCol>
                <a:gridCol w="1753643">
                  <a:extLst>
                    <a:ext uri="{9D8B030D-6E8A-4147-A177-3AD203B41FA5}">
                      <a16:colId xmlns:a16="http://schemas.microsoft.com/office/drawing/2014/main" val="4019474487"/>
                    </a:ext>
                  </a:extLst>
                </a:gridCol>
                <a:gridCol w="1453008">
                  <a:extLst>
                    <a:ext uri="{9D8B030D-6E8A-4147-A177-3AD203B41FA5}">
                      <a16:colId xmlns:a16="http://schemas.microsoft.com/office/drawing/2014/main" val="1321305055"/>
                    </a:ext>
                  </a:extLst>
                </a:gridCol>
              </a:tblGrid>
              <a:tr h="333438"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4F3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La montagne</a:t>
                      </a:r>
                    </a:p>
                  </a:txBody>
                  <a:tcP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 La mer</a:t>
                      </a:r>
                    </a:p>
                  </a:txBody>
                  <a:tcPr>
                    <a:solidFill>
                      <a:srgbClr val="23A8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984844"/>
                  </a:ext>
                </a:extLst>
              </a:tr>
              <a:tr h="333438">
                <a:tc>
                  <a:txBody>
                    <a:bodyPr/>
                    <a:lstStyle/>
                    <a:p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Autre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33%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5%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289069"/>
                  </a:ext>
                </a:extLst>
              </a:tr>
              <a:tr h="333438">
                <a:tc>
                  <a:txBody>
                    <a:bodyPr/>
                    <a:lstStyle/>
                    <a:p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Airbnb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29%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41%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711454"/>
                  </a:ext>
                </a:extLst>
              </a:tr>
              <a:tr h="3334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 err="1">
                          <a:solidFill>
                            <a:schemeClr val="tx1"/>
                          </a:solidFill>
                        </a:rPr>
                        <a:t>Leboncoin</a:t>
                      </a:r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13%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3%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298702"/>
                  </a:ext>
                </a:extLst>
              </a:tr>
              <a:tr h="333438">
                <a:tc>
                  <a:txBody>
                    <a:bodyPr/>
                    <a:lstStyle/>
                    <a:p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Abritel / </a:t>
                      </a:r>
                      <a:r>
                        <a:rPr lang="fr-FR" b="0" dirty="0" err="1">
                          <a:solidFill>
                            <a:schemeClr val="tx1"/>
                          </a:solidFill>
                        </a:rPr>
                        <a:t>Homelidays</a:t>
                      </a:r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12%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8%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025479"/>
                  </a:ext>
                </a:extLst>
              </a:tr>
            </a:tbl>
          </a:graphicData>
        </a:graphic>
      </p:graphicFrame>
      <p:pic>
        <p:nvPicPr>
          <p:cNvPr id="32" name="Graphique 31" descr="Vague contour">
            <a:extLst>
              <a:ext uri="{FF2B5EF4-FFF2-40B4-BE49-F238E27FC236}">
                <a16:creationId xmlns:a16="http://schemas.microsoft.com/office/drawing/2014/main" id="{CCDF245B-14D8-A455-523E-CC66B717FE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6192085" y="7240792"/>
            <a:ext cx="389223" cy="389223"/>
          </a:xfrm>
          <a:prstGeom prst="rect">
            <a:avLst/>
          </a:prstGeom>
        </p:spPr>
      </p:pic>
      <p:pic>
        <p:nvPicPr>
          <p:cNvPr id="33" name="Graphique 32" descr="Montagnes contour">
            <a:extLst>
              <a:ext uri="{FF2B5EF4-FFF2-40B4-BE49-F238E27FC236}">
                <a16:creationId xmlns:a16="http://schemas.microsoft.com/office/drawing/2014/main" id="{9D46A08E-2DC0-6CD8-A5B7-6611509E83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860649" y="7243330"/>
            <a:ext cx="384146" cy="38414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75936487-3610-7B13-FCE0-EA6DF8959AEF}"/>
              </a:ext>
            </a:extLst>
          </p:cNvPr>
          <p:cNvSpPr/>
          <p:nvPr/>
        </p:nvSpPr>
        <p:spPr>
          <a:xfrm>
            <a:off x="15219997" y="4367408"/>
            <a:ext cx="23333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Propre site internet</a:t>
            </a:r>
          </a:p>
          <a:p>
            <a:pPr marL="285750" indent="-285750">
              <a:buFontTx/>
              <a:buChar char="-"/>
            </a:pPr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En direct</a:t>
            </a: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EFADF446-8DD2-5C4B-76E9-3FA31E732CA7}"/>
              </a:ext>
            </a:extLst>
          </p:cNvPr>
          <p:cNvSpPr/>
          <p:nvPr/>
        </p:nvSpPr>
        <p:spPr>
          <a:xfrm>
            <a:off x="1396703" y="3033682"/>
            <a:ext cx="1620000" cy="1620000"/>
          </a:xfrm>
          <a:prstGeom prst="ellipse">
            <a:avLst/>
          </a:prstGeom>
          <a:noFill/>
          <a:ln>
            <a:solidFill>
              <a:srgbClr val="23A8BD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latin typeface="Montserrat" panose="00000500000000000000" pitchFamily="2" charset="0"/>
            </a:endParaRPr>
          </a:p>
          <a:p>
            <a:pPr algn="ctr"/>
            <a:r>
              <a:rPr lang="fr-FR" sz="2800" b="1" dirty="0">
                <a:solidFill>
                  <a:schemeClr val="tx1"/>
                </a:solidFill>
                <a:latin typeface="Montserrat" panose="00000500000000000000" pitchFamily="2" charset="0"/>
              </a:rPr>
              <a:t>66%</a:t>
            </a:r>
            <a:endParaRPr lang="fr-FR" sz="2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OTA</a:t>
            </a:r>
            <a:endParaRPr lang="fr-FR" sz="20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36" name="Graphique 35" descr="Vague contour">
            <a:extLst>
              <a:ext uri="{FF2B5EF4-FFF2-40B4-BE49-F238E27FC236}">
                <a16:creationId xmlns:a16="http://schemas.microsoft.com/office/drawing/2014/main" id="{B482DA86-A61C-02AC-7BA9-4FA9EB0AA4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960389" y="3196232"/>
            <a:ext cx="503480" cy="503480"/>
          </a:xfrm>
          <a:prstGeom prst="rect">
            <a:avLst/>
          </a:prstGeom>
        </p:spPr>
      </p:pic>
      <p:sp>
        <p:nvSpPr>
          <p:cNvPr id="37" name="Ellipse 36">
            <a:extLst>
              <a:ext uri="{FF2B5EF4-FFF2-40B4-BE49-F238E27FC236}">
                <a16:creationId xmlns:a16="http://schemas.microsoft.com/office/drawing/2014/main" id="{C80FD149-FB7C-3FB4-FA69-971BA983AC16}"/>
              </a:ext>
            </a:extLst>
          </p:cNvPr>
          <p:cNvSpPr/>
          <p:nvPr/>
        </p:nvSpPr>
        <p:spPr>
          <a:xfrm>
            <a:off x="12293267" y="2273983"/>
            <a:ext cx="1980000" cy="1980000"/>
          </a:xfrm>
          <a:prstGeom prst="ellipse">
            <a:avLst/>
          </a:prstGeom>
          <a:noFill/>
          <a:ln>
            <a:solidFill>
              <a:srgbClr val="23A8BD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latin typeface="Montserrat" panose="00000500000000000000" pitchFamily="2" charset="0"/>
            </a:endParaRPr>
          </a:p>
          <a:p>
            <a:pPr algn="ctr"/>
            <a:r>
              <a:rPr lang="fr-FR" sz="2800" b="1" dirty="0">
                <a:solidFill>
                  <a:schemeClr val="tx1"/>
                </a:solidFill>
                <a:latin typeface="Montserrat" panose="00000500000000000000" pitchFamily="2" charset="0"/>
              </a:rPr>
              <a:t>23%</a:t>
            </a:r>
            <a:endParaRPr lang="fr-FR" sz="2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Plateforme collaborative</a:t>
            </a:r>
            <a:endParaRPr lang="fr-FR" sz="20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38" name="Graphique 37" descr="Vague contour">
            <a:extLst>
              <a:ext uri="{FF2B5EF4-FFF2-40B4-BE49-F238E27FC236}">
                <a16:creationId xmlns:a16="http://schemas.microsoft.com/office/drawing/2014/main" id="{86E2BB57-0EFB-09A0-86C9-95BCDA6AA3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3031527" y="2446702"/>
            <a:ext cx="503480" cy="503480"/>
          </a:xfrm>
          <a:prstGeom prst="rect">
            <a:avLst/>
          </a:prstGeom>
        </p:spPr>
      </p:pic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C25E2EA7-8303-7AB0-F200-8CB3EE25F2AC}"/>
              </a:ext>
            </a:extLst>
          </p:cNvPr>
          <p:cNvSpPr/>
          <p:nvPr/>
        </p:nvSpPr>
        <p:spPr>
          <a:xfrm rot="19232447">
            <a:off x="3052228" y="4217100"/>
            <a:ext cx="610889" cy="576906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7B1DBD-2983-F1F6-102C-8490F81944EA}"/>
              </a:ext>
            </a:extLst>
          </p:cNvPr>
          <p:cNvSpPr/>
          <p:nvPr/>
        </p:nvSpPr>
        <p:spPr>
          <a:xfrm>
            <a:off x="2968655" y="3946206"/>
            <a:ext cx="139453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i="1" dirty="0">
                <a:solidFill>
                  <a:srgbClr val="00B050"/>
                </a:solidFill>
                <a:latin typeface="Montserrat" panose="00000500000000000000" pitchFamily="2" charset="0"/>
                <a:cs typeface="Helvetica" charset="0"/>
              </a:rPr>
              <a:t>+6pts</a:t>
            </a:r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178026DB-28CF-8070-CD8A-446DF13A1751}"/>
              </a:ext>
            </a:extLst>
          </p:cNvPr>
          <p:cNvSpPr/>
          <p:nvPr/>
        </p:nvSpPr>
        <p:spPr>
          <a:xfrm rot="19232447">
            <a:off x="8480631" y="4413133"/>
            <a:ext cx="610889" cy="576906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60031A-81FE-6166-55C4-1B6816C80848}"/>
              </a:ext>
            </a:extLst>
          </p:cNvPr>
          <p:cNvSpPr/>
          <p:nvPr/>
        </p:nvSpPr>
        <p:spPr>
          <a:xfrm>
            <a:off x="8397058" y="4142239"/>
            <a:ext cx="139453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i="1" dirty="0">
                <a:solidFill>
                  <a:srgbClr val="00B050"/>
                </a:solidFill>
                <a:latin typeface="Montserrat" panose="00000500000000000000" pitchFamily="2" charset="0"/>
                <a:cs typeface="Helvetica" charset="0"/>
              </a:rPr>
              <a:t>+2pts</a:t>
            </a:r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6AB9C2C1-AEA0-5D3E-8B6B-FA9008E1C814}"/>
              </a:ext>
            </a:extLst>
          </p:cNvPr>
          <p:cNvSpPr/>
          <p:nvPr/>
        </p:nvSpPr>
        <p:spPr>
          <a:xfrm rot="19232447">
            <a:off x="5679168" y="4074580"/>
            <a:ext cx="610889" cy="576906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B5A564-B264-AF73-DE07-58CF4BF810CC}"/>
              </a:ext>
            </a:extLst>
          </p:cNvPr>
          <p:cNvSpPr/>
          <p:nvPr/>
        </p:nvSpPr>
        <p:spPr>
          <a:xfrm>
            <a:off x="5595595" y="3803686"/>
            <a:ext cx="139453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i="1" dirty="0">
                <a:solidFill>
                  <a:srgbClr val="00B050"/>
                </a:solidFill>
                <a:latin typeface="Montserrat" panose="00000500000000000000" pitchFamily="2" charset="0"/>
                <a:cs typeface="Helvetica" charset="0"/>
              </a:rPr>
              <a:t>+1pts</a:t>
            </a:r>
          </a:p>
        </p:txBody>
      </p:sp>
      <p:sp>
        <p:nvSpPr>
          <p:cNvPr id="20" name="Flèche : droite 19">
            <a:extLst>
              <a:ext uri="{FF2B5EF4-FFF2-40B4-BE49-F238E27FC236}">
                <a16:creationId xmlns:a16="http://schemas.microsoft.com/office/drawing/2014/main" id="{33E3E496-CAD2-970F-97A9-DAE10C19ACF0}"/>
              </a:ext>
            </a:extLst>
          </p:cNvPr>
          <p:cNvSpPr/>
          <p:nvPr/>
        </p:nvSpPr>
        <p:spPr>
          <a:xfrm rot="19232447">
            <a:off x="11282093" y="4435359"/>
            <a:ext cx="610889" cy="576906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3BBF3A4-0434-E565-EEC4-9EAE10469B1B}"/>
              </a:ext>
            </a:extLst>
          </p:cNvPr>
          <p:cNvSpPr/>
          <p:nvPr/>
        </p:nvSpPr>
        <p:spPr>
          <a:xfrm>
            <a:off x="11198520" y="4164465"/>
            <a:ext cx="139453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i="1" dirty="0">
                <a:solidFill>
                  <a:srgbClr val="00B050"/>
                </a:solidFill>
                <a:latin typeface="Montserrat" panose="00000500000000000000" pitchFamily="2" charset="0"/>
                <a:cs typeface="Helvetica" charset="0"/>
              </a:rPr>
              <a:t>+5pts</a:t>
            </a:r>
          </a:p>
        </p:txBody>
      </p:sp>
    </p:spTree>
    <p:extLst>
      <p:ext uri="{BB962C8B-B14F-4D97-AF65-F5344CB8AC3E}">
        <p14:creationId xmlns:p14="http://schemas.microsoft.com/office/powerpoint/2010/main" val="138777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C548F9-80BA-0E00-5751-0841F1DA2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D81B21C-E25F-545D-54F2-1541B2FD80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19EFF00-F70C-AF6C-A17E-E5D971B6F99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89567" y="1323402"/>
            <a:ext cx="7184533" cy="582516"/>
          </a:xfrm>
        </p:spPr>
        <p:txBody>
          <a:bodyPr/>
          <a:lstStyle/>
          <a:p>
            <a:pPr algn="l"/>
            <a:r>
              <a:rPr lang="fr-FR" dirty="0">
                <a:latin typeface="Montserrat Medium" panose="00000600000000000000" pitchFamily="2" charset="0"/>
              </a:rPr>
              <a:t>Canal de commercialisation intermédié</a:t>
            </a:r>
            <a:endParaRPr lang="fr-FR" sz="2400" b="0" dirty="0">
              <a:solidFill>
                <a:srgbClr val="C98604"/>
              </a:solidFill>
              <a:latin typeface="Montserrat Medium" panose="000006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BA62AF-864D-6286-AE0A-55D0E4C233B4}"/>
              </a:ext>
            </a:extLst>
          </p:cNvPr>
          <p:cNvSpPr/>
          <p:nvPr/>
        </p:nvSpPr>
        <p:spPr>
          <a:xfrm>
            <a:off x="4194694" y="2104379"/>
            <a:ext cx="98986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Pour l’hiver 2025 / 2026, quel canal de commercialisation intermédié privilégiez-vous selon les périodes suivantes 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F261C7-7ACA-A8A6-04BA-41E23321AA84}"/>
              </a:ext>
            </a:extLst>
          </p:cNvPr>
          <p:cNvSpPr/>
          <p:nvPr/>
        </p:nvSpPr>
        <p:spPr>
          <a:xfrm>
            <a:off x="14677502" y="3787115"/>
            <a:ext cx="2276994" cy="6463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fr-FR" b="1" i="1" dirty="0">
                <a:solidFill>
                  <a:schemeClr val="bg1"/>
                </a:solidFill>
                <a:latin typeface="Montserrat" panose="00000500000000000000" pitchFamily="2" charset="0"/>
                <a:cs typeface="Helvetica" charset="0"/>
              </a:rPr>
              <a:t>OTA (BOOKING, EXPEDIA)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451AF0-C182-662F-56E6-22766631AC57}"/>
              </a:ext>
            </a:extLst>
          </p:cNvPr>
          <p:cNvSpPr/>
          <p:nvPr/>
        </p:nvSpPr>
        <p:spPr>
          <a:xfrm>
            <a:off x="14677505" y="4523870"/>
            <a:ext cx="2276994" cy="8309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endParaRPr lang="fr-FR" sz="1500" i="1" dirty="0">
              <a:solidFill>
                <a:schemeClr val="bg1"/>
              </a:solidFill>
              <a:latin typeface="Montserrat" panose="00000500000000000000" pitchFamily="2" charset="0"/>
              <a:cs typeface="Helvetica" charset="0"/>
            </a:endParaRPr>
          </a:p>
          <a:p>
            <a:pPr algn="ctr"/>
            <a:r>
              <a:rPr lang="fr-FR" b="1" i="1" dirty="0">
                <a:solidFill>
                  <a:schemeClr val="bg1"/>
                </a:solidFill>
                <a:latin typeface="Montserrat" panose="00000500000000000000" pitchFamily="2" charset="0"/>
                <a:cs typeface="Helvetica" charset="0"/>
              </a:rPr>
              <a:t>TO / AGV</a:t>
            </a:r>
          </a:p>
          <a:p>
            <a:pPr algn="ctr"/>
            <a:endParaRPr lang="fr-FR" sz="1500" i="1" dirty="0">
              <a:solidFill>
                <a:schemeClr val="bg1"/>
              </a:solidFill>
              <a:latin typeface="Montserrat" panose="00000500000000000000" pitchFamily="2" charset="0"/>
              <a:cs typeface="Helvetica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8373A5-51D6-3769-09E2-71067E352AC5}"/>
              </a:ext>
            </a:extLst>
          </p:cNvPr>
          <p:cNvSpPr/>
          <p:nvPr/>
        </p:nvSpPr>
        <p:spPr>
          <a:xfrm>
            <a:off x="14677505" y="5445291"/>
            <a:ext cx="2276994" cy="923330"/>
          </a:xfrm>
          <a:prstGeom prst="rect">
            <a:avLst/>
          </a:prstGeom>
          <a:solidFill>
            <a:srgbClr val="70AD47"/>
          </a:solidFill>
        </p:spPr>
        <p:txBody>
          <a:bodyPr wrap="square">
            <a:spAutoFit/>
          </a:bodyPr>
          <a:lstStyle/>
          <a:p>
            <a:pPr algn="ctr"/>
            <a:r>
              <a:rPr lang="fr-FR" b="1" i="1" dirty="0">
                <a:solidFill>
                  <a:schemeClr val="bg1"/>
                </a:solidFill>
                <a:latin typeface="Montserrat" panose="00000500000000000000" pitchFamily="2" charset="0"/>
                <a:cs typeface="Helvetica" charset="0"/>
              </a:rPr>
              <a:t>CENTRALE DE RÉSERVATION LOCALE</a:t>
            </a:r>
            <a:endParaRPr lang="fr-FR" sz="1500" i="1" dirty="0">
              <a:solidFill>
                <a:schemeClr val="bg1"/>
              </a:solidFill>
              <a:latin typeface="Montserrat" panose="00000500000000000000" pitchFamily="2" charset="0"/>
              <a:cs typeface="Helvetica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B5396B-A64B-2AD5-17E4-A38C66B5E57C}"/>
              </a:ext>
            </a:extLst>
          </p:cNvPr>
          <p:cNvSpPr/>
          <p:nvPr/>
        </p:nvSpPr>
        <p:spPr>
          <a:xfrm>
            <a:off x="14677502" y="6459045"/>
            <a:ext cx="2276995" cy="646331"/>
          </a:xfrm>
          <a:prstGeom prst="rect">
            <a:avLst/>
          </a:prstGeom>
          <a:solidFill>
            <a:srgbClr val="FF7C80"/>
          </a:solidFill>
        </p:spPr>
        <p:txBody>
          <a:bodyPr wrap="square">
            <a:spAutoFit/>
          </a:bodyPr>
          <a:lstStyle/>
          <a:p>
            <a:pPr algn="ctr"/>
            <a:r>
              <a:rPr lang="fr-FR" b="1" i="1" dirty="0">
                <a:solidFill>
                  <a:schemeClr val="bg1"/>
                </a:solidFill>
                <a:latin typeface="Montserrat" panose="00000500000000000000" pitchFamily="2" charset="0"/>
                <a:cs typeface="Helvetica" charset="0"/>
              </a:rPr>
              <a:t>PLATEFORME COLLABORATIVE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A59B818-AD52-6664-9F6D-9972788EE637}"/>
              </a:ext>
            </a:extLst>
          </p:cNvPr>
          <p:cNvSpPr/>
          <p:nvPr/>
        </p:nvSpPr>
        <p:spPr>
          <a:xfrm>
            <a:off x="14677504" y="7195800"/>
            <a:ext cx="2276993" cy="830997"/>
          </a:xfrm>
          <a:prstGeom prst="rect">
            <a:avLst/>
          </a:prstGeom>
          <a:solidFill>
            <a:srgbClr val="ED7D31"/>
          </a:solidFill>
        </p:spPr>
        <p:txBody>
          <a:bodyPr wrap="square">
            <a:spAutoFit/>
          </a:bodyPr>
          <a:lstStyle/>
          <a:p>
            <a:pPr algn="ctr"/>
            <a:endParaRPr lang="fr-FR" sz="1500" i="1" dirty="0">
              <a:solidFill>
                <a:schemeClr val="bg1"/>
              </a:solidFill>
              <a:latin typeface="Montserrat" panose="00000500000000000000" pitchFamily="2" charset="0"/>
              <a:cs typeface="Helvetica" charset="0"/>
            </a:endParaRPr>
          </a:p>
          <a:p>
            <a:pPr algn="ctr"/>
            <a:r>
              <a:rPr lang="fr-FR" b="1" i="1" dirty="0">
                <a:solidFill>
                  <a:schemeClr val="bg1"/>
                </a:solidFill>
                <a:latin typeface="Montserrat" panose="00000500000000000000" pitchFamily="2" charset="0"/>
                <a:cs typeface="Helvetica" charset="0"/>
              </a:rPr>
              <a:t>AUTRE</a:t>
            </a:r>
          </a:p>
          <a:p>
            <a:pPr algn="ctr"/>
            <a:endParaRPr lang="fr-FR" sz="1500" i="1" dirty="0">
              <a:solidFill>
                <a:schemeClr val="bg1"/>
              </a:solidFill>
              <a:latin typeface="Montserrat" panose="00000500000000000000" pitchFamily="2" charset="0"/>
              <a:cs typeface="Helvetica" charset="0"/>
            </a:endParaRPr>
          </a:p>
        </p:txBody>
      </p:sp>
      <p:graphicFrame>
        <p:nvGraphicFramePr>
          <p:cNvPr id="10" name="Objet 9">
            <a:extLst>
              <a:ext uri="{FF2B5EF4-FFF2-40B4-BE49-F238E27FC236}">
                <a16:creationId xmlns:a16="http://schemas.microsoft.com/office/drawing/2014/main" id="{98072DA4-7B3B-42D6-6E89-D4E31D54D7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208135"/>
              </p:ext>
            </p:extLst>
          </p:nvPr>
        </p:nvGraphicFramePr>
        <p:xfrm>
          <a:off x="1489567" y="2935376"/>
          <a:ext cx="11226428" cy="619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082363" imgH="2804018" progId="Excel.Sheet.12">
                  <p:link updateAutomatic="1"/>
                </p:oleObj>
              </mc:Choice>
              <mc:Fallback>
                <p:oleObj name="Worksheet" r:id="rId2" imgW="5082363" imgH="280401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89567" y="2935376"/>
                        <a:ext cx="11226428" cy="6193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0820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9B4E97-C074-9866-9B3A-778755C16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5BB2A1F-3590-0B08-6B66-AA2F71A27C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10299B4-CFD9-9D79-7550-0083A09ADF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89567" y="1323402"/>
            <a:ext cx="7184533" cy="582516"/>
          </a:xfrm>
        </p:spPr>
        <p:txBody>
          <a:bodyPr/>
          <a:lstStyle/>
          <a:p>
            <a:pPr algn="l"/>
            <a:r>
              <a:rPr lang="fr-FR" dirty="0">
                <a:latin typeface="Montserrat Medium" panose="00000600000000000000" pitchFamily="2" charset="0"/>
              </a:rPr>
              <a:t>Canal de commercialisation intermédié</a:t>
            </a:r>
            <a:endParaRPr lang="fr-FR" sz="2400" b="0" dirty="0">
              <a:solidFill>
                <a:srgbClr val="C98604"/>
              </a:solidFill>
              <a:latin typeface="Montserrat Medium" panose="000006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1F3FCB-FA96-C961-FCFD-5A62A7C2B6A5}"/>
              </a:ext>
            </a:extLst>
          </p:cNvPr>
          <p:cNvSpPr/>
          <p:nvPr/>
        </p:nvSpPr>
        <p:spPr>
          <a:xfrm>
            <a:off x="4161097" y="2294879"/>
            <a:ext cx="99658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Orientez-vous davantage vers l’offre en haute altitude, ou conservez-vous votre offre habituelle en adaptant simplement la promotion des destinations 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62EFD3-F961-ECDF-C3C9-42841231FF8F}"/>
              </a:ext>
            </a:extLst>
          </p:cNvPr>
          <p:cNvSpPr/>
          <p:nvPr/>
        </p:nvSpPr>
        <p:spPr>
          <a:xfrm>
            <a:off x="4978400" y="7319733"/>
            <a:ext cx="2838680" cy="120032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latin typeface="Montserrat Medium" panose="00000600000000000000" pitchFamily="2" charset="0"/>
              </a:rPr>
              <a:t>Offre en haute altitude</a:t>
            </a:r>
            <a:endParaRPr lang="fr-FR" b="1" dirty="0">
              <a:latin typeface="Montserrat Medium" panose="00000600000000000000" pitchFamily="2" charset="0"/>
            </a:endParaRPr>
          </a:p>
          <a:p>
            <a:pPr algn="ctr"/>
            <a:r>
              <a:rPr lang="fr-FR" sz="2400" b="1" dirty="0">
                <a:latin typeface="Montserrat" panose="00000500000000000000" pitchFamily="2" charset="0"/>
              </a:rPr>
              <a:t>14%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C2B7BF-A6A2-E351-1B0C-653227A3E042}"/>
              </a:ext>
            </a:extLst>
          </p:cNvPr>
          <p:cNvSpPr/>
          <p:nvPr/>
        </p:nvSpPr>
        <p:spPr>
          <a:xfrm>
            <a:off x="8064500" y="3884169"/>
            <a:ext cx="2838680" cy="463589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latin typeface="Montserrat Medium" panose="00000600000000000000" pitchFamily="2" charset="0"/>
              </a:rPr>
              <a:t>Offre habituelle</a:t>
            </a:r>
          </a:p>
          <a:p>
            <a:pPr algn="ctr"/>
            <a:r>
              <a:rPr lang="fr-FR" sz="3000" b="1" dirty="0">
                <a:latin typeface="Montserrat" panose="00000500000000000000" pitchFamily="2" charset="0"/>
              </a:rPr>
              <a:t>57%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5773E7-136C-E90E-0F0A-0819F0D6BF5B}"/>
              </a:ext>
            </a:extLst>
          </p:cNvPr>
          <p:cNvSpPr/>
          <p:nvPr/>
        </p:nvSpPr>
        <p:spPr>
          <a:xfrm>
            <a:off x="11150600" y="6032500"/>
            <a:ext cx="2838680" cy="24875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latin typeface="Montserrat Medium" panose="00000600000000000000" pitchFamily="2" charset="0"/>
              </a:rPr>
              <a:t>Non concerné</a:t>
            </a:r>
            <a:endParaRPr lang="fr-FR" b="1" dirty="0">
              <a:latin typeface="Montserrat Medium" panose="00000600000000000000" pitchFamily="2" charset="0"/>
            </a:endParaRPr>
          </a:p>
          <a:p>
            <a:pPr algn="ctr"/>
            <a:r>
              <a:rPr lang="fr-FR" sz="2400" b="1" dirty="0">
                <a:latin typeface="Montserrat" panose="00000500000000000000" pitchFamily="2" charset="0"/>
              </a:rPr>
              <a:t>29%</a:t>
            </a:r>
          </a:p>
        </p:txBody>
      </p:sp>
    </p:spTree>
    <p:extLst>
      <p:ext uri="{BB962C8B-B14F-4D97-AF65-F5344CB8AC3E}">
        <p14:creationId xmlns:p14="http://schemas.microsoft.com/office/powerpoint/2010/main" val="3569731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4E381E-9423-A865-5F9D-0B46801FB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676104E-BE70-CC11-A302-7CBDFA6E5A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ED10F60-08D9-46A3-90B5-2732646023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89567" y="1323402"/>
            <a:ext cx="6424201" cy="582516"/>
          </a:xfrm>
        </p:spPr>
        <p:txBody>
          <a:bodyPr/>
          <a:lstStyle/>
          <a:p>
            <a:pPr algn="l"/>
            <a:r>
              <a:rPr lang="fr-FR" dirty="0">
                <a:latin typeface="Montserrat Medium" panose="00000600000000000000" pitchFamily="2" charset="0"/>
              </a:rPr>
              <a:t>Evolution du mix client</a:t>
            </a:r>
            <a:endParaRPr lang="fr-FR" sz="2400" b="0" dirty="0">
              <a:solidFill>
                <a:srgbClr val="C98604"/>
              </a:solidFill>
              <a:latin typeface="Montserrat Medium" panose="000006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DE2670-F769-24F9-FD28-D2987425B0BE}"/>
              </a:ext>
            </a:extLst>
          </p:cNvPr>
          <p:cNvSpPr/>
          <p:nvPr/>
        </p:nvSpPr>
        <p:spPr>
          <a:xfrm>
            <a:off x="1489567" y="2943683"/>
            <a:ext cx="32118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Comment se décompose votre mix client 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3FBF79-3C5D-E201-3C2F-88E6F4E17AEC}"/>
              </a:ext>
            </a:extLst>
          </p:cNvPr>
          <p:cNvSpPr/>
          <p:nvPr/>
        </p:nvSpPr>
        <p:spPr>
          <a:xfrm>
            <a:off x="1985131" y="4311074"/>
            <a:ext cx="2149980" cy="83099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endParaRPr lang="fr-FR" sz="1500" i="1" dirty="0">
              <a:solidFill>
                <a:schemeClr val="bg1"/>
              </a:solidFill>
              <a:latin typeface="Montserrat" panose="00000500000000000000" pitchFamily="2" charset="0"/>
              <a:cs typeface="Helvetica" charset="0"/>
            </a:endParaRPr>
          </a:p>
          <a:p>
            <a:pPr algn="ctr"/>
            <a:r>
              <a:rPr lang="fr-FR" b="1" i="1" dirty="0">
                <a:solidFill>
                  <a:schemeClr val="bg1"/>
                </a:solidFill>
                <a:latin typeface="Montserrat" panose="00000500000000000000" pitchFamily="2" charset="0"/>
                <a:cs typeface="Helvetica" charset="0"/>
              </a:rPr>
              <a:t>En baisse</a:t>
            </a:r>
          </a:p>
          <a:p>
            <a:pPr algn="ctr"/>
            <a:endParaRPr lang="fr-FR" sz="1500" i="1" dirty="0">
              <a:solidFill>
                <a:schemeClr val="bg1"/>
              </a:solidFill>
              <a:latin typeface="Montserrat" panose="00000500000000000000" pitchFamily="2" charset="0"/>
              <a:cs typeface="Helvetica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FA8248-14AF-A43A-273D-ECDBF20003C2}"/>
              </a:ext>
            </a:extLst>
          </p:cNvPr>
          <p:cNvSpPr/>
          <p:nvPr/>
        </p:nvSpPr>
        <p:spPr>
          <a:xfrm>
            <a:off x="1985131" y="5232495"/>
            <a:ext cx="2149980" cy="8309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endParaRPr lang="fr-FR" sz="1500" i="1" dirty="0">
              <a:solidFill>
                <a:schemeClr val="bg1"/>
              </a:solidFill>
              <a:latin typeface="Montserrat" panose="00000500000000000000" pitchFamily="2" charset="0"/>
              <a:cs typeface="Helvetica" charset="0"/>
            </a:endParaRPr>
          </a:p>
          <a:p>
            <a:pPr algn="ctr"/>
            <a:r>
              <a:rPr lang="fr-FR" b="1" i="1" dirty="0">
                <a:solidFill>
                  <a:schemeClr val="bg1"/>
                </a:solidFill>
                <a:latin typeface="Montserrat" panose="00000500000000000000" pitchFamily="2" charset="0"/>
                <a:cs typeface="Helvetica" charset="0"/>
              </a:rPr>
              <a:t>Stable</a:t>
            </a:r>
          </a:p>
          <a:p>
            <a:pPr algn="ctr"/>
            <a:endParaRPr lang="fr-FR" sz="1500" i="1" dirty="0">
              <a:solidFill>
                <a:schemeClr val="bg1"/>
              </a:solidFill>
              <a:latin typeface="Montserrat" panose="00000500000000000000" pitchFamily="2" charset="0"/>
              <a:cs typeface="Helvetica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8D2A4A-E952-7552-FBAE-6806257687DB}"/>
              </a:ext>
            </a:extLst>
          </p:cNvPr>
          <p:cNvSpPr/>
          <p:nvPr/>
        </p:nvSpPr>
        <p:spPr>
          <a:xfrm>
            <a:off x="1985131" y="6153916"/>
            <a:ext cx="2149980" cy="83099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endParaRPr lang="fr-FR" sz="1500" i="1" dirty="0">
              <a:solidFill>
                <a:schemeClr val="bg1"/>
              </a:solidFill>
              <a:latin typeface="Montserrat" panose="00000500000000000000" pitchFamily="2" charset="0"/>
              <a:cs typeface="Helvetica" charset="0"/>
            </a:endParaRPr>
          </a:p>
          <a:p>
            <a:pPr algn="ctr"/>
            <a:r>
              <a:rPr lang="fr-FR" b="1" i="1" dirty="0">
                <a:solidFill>
                  <a:schemeClr val="bg1"/>
                </a:solidFill>
                <a:latin typeface="Montserrat" panose="00000500000000000000" pitchFamily="2" charset="0"/>
                <a:cs typeface="Helvetica" charset="0"/>
              </a:rPr>
              <a:t>En hausse</a:t>
            </a:r>
          </a:p>
          <a:p>
            <a:pPr algn="ctr"/>
            <a:endParaRPr lang="fr-FR" sz="1500" i="1" dirty="0">
              <a:solidFill>
                <a:schemeClr val="bg1"/>
              </a:solidFill>
              <a:latin typeface="Montserrat" panose="00000500000000000000" pitchFamily="2" charset="0"/>
              <a:cs typeface="Helvetica" charset="0"/>
            </a:endParaRPr>
          </a:p>
        </p:txBody>
      </p:sp>
      <p:graphicFrame>
        <p:nvGraphicFramePr>
          <p:cNvPr id="9" name="Objet 8">
            <a:extLst>
              <a:ext uri="{FF2B5EF4-FFF2-40B4-BE49-F238E27FC236}">
                <a16:creationId xmlns:a16="http://schemas.microsoft.com/office/drawing/2014/main" id="{2043F114-7999-3FEE-618B-A88B9FD6D9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476282"/>
              </p:ext>
            </p:extLst>
          </p:nvPr>
        </p:nvGraphicFramePr>
        <p:xfrm>
          <a:off x="4274419" y="1970398"/>
          <a:ext cx="12794381" cy="6069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989107" imgH="2841870" progId="Excel.Sheet.12">
                  <p:link updateAutomatic="1"/>
                </p:oleObj>
              </mc:Choice>
              <mc:Fallback>
                <p:oleObj name="Worksheet" r:id="rId3" imgW="5989107" imgH="284187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74419" y="1970398"/>
                        <a:ext cx="12794381" cy="60699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Graphique 12" descr="Vague contour">
            <a:extLst>
              <a:ext uri="{FF2B5EF4-FFF2-40B4-BE49-F238E27FC236}">
                <a16:creationId xmlns:a16="http://schemas.microsoft.com/office/drawing/2014/main" id="{D83DF7E2-DEA7-BE15-71CF-249DF2AF8B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782531" y="8237688"/>
            <a:ext cx="648471" cy="648471"/>
          </a:xfrm>
          <a:prstGeom prst="rect">
            <a:avLst/>
          </a:prstGeom>
        </p:spPr>
      </p:pic>
      <p:sp>
        <p:nvSpPr>
          <p:cNvPr id="28" name="Ellipse 27">
            <a:extLst>
              <a:ext uri="{FF2B5EF4-FFF2-40B4-BE49-F238E27FC236}">
                <a16:creationId xmlns:a16="http://schemas.microsoft.com/office/drawing/2014/main" id="{DD9F2FEA-EF18-BEDB-C2C0-611E893460EA}"/>
              </a:ext>
            </a:extLst>
          </p:cNvPr>
          <p:cNvSpPr/>
          <p:nvPr/>
        </p:nvSpPr>
        <p:spPr>
          <a:xfrm>
            <a:off x="4457579" y="7531971"/>
            <a:ext cx="1620000" cy="1620000"/>
          </a:xfrm>
          <a:prstGeom prst="ellipse">
            <a:avLst/>
          </a:prstGeom>
          <a:noFill/>
          <a:ln>
            <a:noFill/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latin typeface="Montserrat" panose="00000500000000000000" pitchFamily="2" charset="0"/>
            </a:endParaRPr>
          </a:p>
          <a:p>
            <a:pPr algn="ctr"/>
            <a:r>
              <a:rPr lang="fr-FR" sz="2800" b="1" dirty="0">
                <a:solidFill>
                  <a:srgbClr val="FF0000"/>
                </a:solidFill>
                <a:latin typeface="Montserrat" panose="00000500000000000000" pitchFamily="2" charset="0"/>
              </a:rPr>
              <a:t>12%</a:t>
            </a:r>
            <a:endParaRPr lang="fr-FR" sz="2400" b="1" dirty="0">
              <a:solidFill>
                <a:srgbClr val="FF0000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400" b="1" dirty="0">
                <a:solidFill>
                  <a:srgbClr val="FF0000"/>
                </a:solidFill>
                <a:latin typeface="Montserrat" panose="00000500000000000000" pitchFamily="2" charset="0"/>
              </a:rPr>
              <a:t>En baisse</a:t>
            </a:r>
            <a:endParaRPr lang="fr-FR" sz="2000" b="1" dirty="0">
              <a:solidFill>
                <a:srgbClr val="FF0000"/>
              </a:solidFill>
              <a:latin typeface="Montserrat" panose="00000500000000000000" pitchFamily="2" charset="0"/>
            </a:endParaRP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9F848AB4-73E3-794D-B9C6-12CDADC1991C}"/>
              </a:ext>
            </a:extLst>
          </p:cNvPr>
          <p:cNvSpPr/>
          <p:nvPr/>
        </p:nvSpPr>
        <p:spPr>
          <a:xfrm>
            <a:off x="7606870" y="7531971"/>
            <a:ext cx="1620000" cy="1620000"/>
          </a:xfrm>
          <a:prstGeom prst="ellipse">
            <a:avLst/>
          </a:prstGeom>
          <a:noFill/>
          <a:ln>
            <a:noFill/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latin typeface="Montserrat" panose="00000500000000000000" pitchFamily="2" charset="0"/>
            </a:endParaRPr>
          </a:p>
          <a:p>
            <a:pPr algn="ctr"/>
            <a:r>
              <a:rPr lang="fr-FR" sz="2800" b="1" dirty="0">
                <a:solidFill>
                  <a:srgbClr val="92D050"/>
                </a:solidFill>
                <a:latin typeface="Montserrat" panose="00000500000000000000" pitchFamily="2" charset="0"/>
              </a:rPr>
              <a:t>27%</a:t>
            </a:r>
            <a:endParaRPr lang="fr-FR" sz="2400" b="1" dirty="0">
              <a:solidFill>
                <a:srgbClr val="92D050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400" b="1" dirty="0">
                <a:solidFill>
                  <a:srgbClr val="92D050"/>
                </a:solidFill>
                <a:latin typeface="Montserrat" panose="00000500000000000000" pitchFamily="2" charset="0"/>
              </a:rPr>
              <a:t>En hausse</a:t>
            </a:r>
            <a:endParaRPr lang="fr-FR" sz="2000" b="1" dirty="0">
              <a:solidFill>
                <a:srgbClr val="92D050"/>
              </a:solidFill>
              <a:latin typeface="Montserrat" panose="00000500000000000000" pitchFamily="2" charset="0"/>
            </a:endParaRP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820F3F03-D560-6754-83CF-D7FB3695A62F}"/>
              </a:ext>
            </a:extLst>
          </p:cNvPr>
          <p:cNvSpPr/>
          <p:nvPr/>
        </p:nvSpPr>
        <p:spPr>
          <a:xfrm>
            <a:off x="9123274" y="7530397"/>
            <a:ext cx="1620000" cy="1620000"/>
          </a:xfrm>
          <a:prstGeom prst="ellipse">
            <a:avLst/>
          </a:prstGeom>
          <a:noFill/>
          <a:ln>
            <a:noFill/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latin typeface="Montserrat" panose="00000500000000000000" pitchFamily="2" charset="0"/>
            </a:endParaRPr>
          </a:p>
          <a:p>
            <a:pPr algn="ctr"/>
            <a:r>
              <a:rPr lang="fr-FR" sz="2800" b="1" dirty="0">
                <a:solidFill>
                  <a:srgbClr val="92D050"/>
                </a:solidFill>
                <a:latin typeface="Montserrat" panose="00000500000000000000" pitchFamily="2" charset="0"/>
              </a:rPr>
              <a:t>5%</a:t>
            </a:r>
            <a:endParaRPr lang="fr-FR" sz="2400" b="1" dirty="0">
              <a:solidFill>
                <a:srgbClr val="92D050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400" b="1" dirty="0">
                <a:solidFill>
                  <a:srgbClr val="92D050"/>
                </a:solidFill>
                <a:latin typeface="Montserrat" panose="00000500000000000000" pitchFamily="2" charset="0"/>
              </a:rPr>
              <a:t>En hausse</a:t>
            </a:r>
            <a:endParaRPr lang="fr-FR" sz="2000" b="1" dirty="0">
              <a:solidFill>
                <a:srgbClr val="92D050"/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2D5879A6-0508-4A50-FD46-04E0D4F92810}"/>
              </a:ext>
            </a:extLst>
          </p:cNvPr>
          <p:cNvSpPr/>
          <p:nvPr/>
        </p:nvSpPr>
        <p:spPr>
          <a:xfrm>
            <a:off x="10679049" y="7530397"/>
            <a:ext cx="1620000" cy="1620000"/>
          </a:xfrm>
          <a:prstGeom prst="ellipse">
            <a:avLst/>
          </a:prstGeom>
          <a:noFill/>
          <a:ln>
            <a:noFill/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latin typeface="Montserrat" panose="00000500000000000000" pitchFamily="2" charset="0"/>
            </a:endParaRPr>
          </a:p>
          <a:p>
            <a:pPr algn="ctr"/>
            <a:r>
              <a:rPr lang="fr-FR" sz="2800" b="1" dirty="0">
                <a:solidFill>
                  <a:srgbClr val="92D050"/>
                </a:solidFill>
                <a:latin typeface="Montserrat" panose="00000500000000000000" pitchFamily="2" charset="0"/>
              </a:rPr>
              <a:t>19%</a:t>
            </a:r>
            <a:endParaRPr lang="fr-FR" sz="2400" b="1" dirty="0">
              <a:solidFill>
                <a:srgbClr val="92D050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400" b="1" dirty="0">
                <a:solidFill>
                  <a:srgbClr val="92D050"/>
                </a:solidFill>
                <a:latin typeface="Montserrat" panose="00000500000000000000" pitchFamily="2" charset="0"/>
              </a:rPr>
              <a:t>En hausse</a:t>
            </a:r>
            <a:endParaRPr lang="fr-FR" sz="2000" b="1" dirty="0">
              <a:solidFill>
                <a:srgbClr val="92D050"/>
              </a:solidFill>
              <a:latin typeface="Montserrat" panose="00000500000000000000" pitchFamily="2" charset="0"/>
            </a:endParaRP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138C8233-1CBA-07B2-8E69-953B4D61A7FB}"/>
              </a:ext>
            </a:extLst>
          </p:cNvPr>
          <p:cNvSpPr/>
          <p:nvPr/>
        </p:nvSpPr>
        <p:spPr>
          <a:xfrm>
            <a:off x="12131228" y="7534088"/>
            <a:ext cx="1620000" cy="1620000"/>
          </a:xfrm>
          <a:prstGeom prst="ellipse">
            <a:avLst/>
          </a:prstGeom>
          <a:noFill/>
          <a:ln>
            <a:noFill/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latin typeface="Montserrat" panose="00000500000000000000" pitchFamily="2" charset="0"/>
            </a:endParaRPr>
          </a:p>
          <a:p>
            <a:pPr algn="ctr"/>
            <a:r>
              <a:rPr lang="fr-FR" sz="2800" b="1" dirty="0">
                <a:solidFill>
                  <a:srgbClr val="92D050"/>
                </a:solidFill>
                <a:latin typeface="Montserrat" panose="00000500000000000000" pitchFamily="2" charset="0"/>
              </a:rPr>
              <a:t>6%</a:t>
            </a:r>
            <a:endParaRPr lang="fr-FR" sz="2400" b="1" dirty="0">
              <a:solidFill>
                <a:srgbClr val="92D050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400" b="1" dirty="0">
                <a:solidFill>
                  <a:srgbClr val="92D050"/>
                </a:solidFill>
                <a:latin typeface="Montserrat" panose="00000500000000000000" pitchFamily="2" charset="0"/>
              </a:rPr>
              <a:t>En hausse</a:t>
            </a:r>
            <a:endParaRPr lang="fr-FR" sz="2000" b="1" dirty="0">
              <a:solidFill>
                <a:srgbClr val="92D050"/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9F8B2C39-3978-DBF6-ED70-7184E1FD1A62}"/>
              </a:ext>
            </a:extLst>
          </p:cNvPr>
          <p:cNvSpPr/>
          <p:nvPr/>
        </p:nvSpPr>
        <p:spPr>
          <a:xfrm>
            <a:off x="3594970" y="8005001"/>
            <a:ext cx="11736887" cy="1113846"/>
          </a:xfrm>
          <a:prstGeom prst="roundRect">
            <a:avLst/>
          </a:prstGeom>
          <a:noFill/>
          <a:ln>
            <a:solidFill>
              <a:srgbClr val="23A8BD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C4839363-659F-BBF0-4ADB-B69DEC9C4C17}"/>
              </a:ext>
            </a:extLst>
          </p:cNvPr>
          <p:cNvSpPr/>
          <p:nvPr/>
        </p:nvSpPr>
        <p:spPr>
          <a:xfrm>
            <a:off x="13647632" y="7530397"/>
            <a:ext cx="1620000" cy="1620000"/>
          </a:xfrm>
          <a:prstGeom prst="ellipse">
            <a:avLst/>
          </a:prstGeom>
          <a:noFill/>
          <a:ln>
            <a:noFill/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latin typeface="Montserrat" panose="00000500000000000000" pitchFamily="2" charset="0"/>
            </a:endParaRPr>
          </a:p>
          <a:p>
            <a:pPr algn="ctr"/>
            <a:r>
              <a:rPr lang="fr-FR" sz="2800" b="1" dirty="0">
                <a:solidFill>
                  <a:srgbClr val="92D050"/>
                </a:solidFill>
                <a:latin typeface="Montserrat" panose="00000500000000000000" pitchFamily="2" charset="0"/>
              </a:rPr>
              <a:t>19%</a:t>
            </a:r>
            <a:endParaRPr lang="fr-FR" sz="2400" b="1" dirty="0">
              <a:solidFill>
                <a:srgbClr val="92D050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400" b="1" dirty="0">
                <a:solidFill>
                  <a:srgbClr val="92D050"/>
                </a:solidFill>
                <a:latin typeface="Montserrat" panose="00000500000000000000" pitchFamily="2" charset="0"/>
              </a:rPr>
              <a:t>En hausse</a:t>
            </a:r>
            <a:endParaRPr lang="fr-FR" sz="2000" b="1" dirty="0">
              <a:solidFill>
                <a:srgbClr val="92D050"/>
              </a:solidFill>
              <a:latin typeface="Montserrat" panose="000005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EDDE0C-9322-D822-F85B-99EB75CE025F}"/>
              </a:ext>
            </a:extLst>
          </p:cNvPr>
          <p:cNvSpPr/>
          <p:nvPr/>
        </p:nvSpPr>
        <p:spPr>
          <a:xfrm>
            <a:off x="10935222" y="5232495"/>
            <a:ext cx="1064712" cy="162414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47065492-55C3-80A4-F5D9-E7B35C2B7403}"/>
              </a:ext>
            </a:extLst>
          </p:cNvPr>
          <p:cNvSpPr/>
          <p:nvPr/>
        </p:nvSpPr>
        <p:spPr>
          <a:xfrm rot="19232447">
            <a:off x="10742987" y="4940351"/>
            <a:ext cx="610889" cy="576906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BB59ED-485A-5E38-CADA-A6AECA041D9E}"/>
              </a:ext>
            </a:extLst>
          </p:cNvPr>
          <p:cNvSpPr/>
          <p:nvPr/>
        </p:nvSpPr>
        <p:spPr>
          <a:xfrm>
            <a:off x="11006041" y="4885228"/>
            <a:ext cx="139453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i="1" dirty="0">
                <a:solidFill>
                  <a:srgbClr val="00B050"/>
                </a:solidFill>
                <a:latin typeface="Montserrat" panose="00000500000000000000" pitchFamily="2" charset="0"/>
                <a:cs typeface="Helvetica" charset="0"/>
              </a:rPr>
              <a:t>+10pts</a:t>
            </a:r>
          </a:p>
        </p:txBody>
      </p:sp>
    </p:spTree>
    <p:extLst>
      <p:ext uri="{BB962C8B-B14F-4D97-AF65-F5344CB8AC3E}">
        <p14:creationId xmlns:p14="http://schemas.microsoft.com/office/powerpoint/2010/main" val="9970601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3639C-1D06-1F88-D1D3-4BC5946A8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8154EFE9-096D-D583-1629-0B8F75BE0C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2864754"/>
              </p:ext>
            </p:extLst>
          </p:nvPr>
        </p:nvGraphicFramePr>
        <p:xfrm>
          <a:off x="3465578" y="5242136"/>
          <a:ext cx="11356842" cy="3614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952646" imgH="1577021" progId="Excel.Sheet.12">
                  <p:link updateAutomatic="1"/>
                </p:oleObj>
              </mc:Choice>
              <mc:Fallback>
                <p:oleObj name="Worksheet" r:id="rId3" imgW="4952646" imgH="157702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65578" y="5242136"/>
                        <a:ext cx="11356842" cy="36145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8B992F2-6A17-A1C0-CC18-A98D3ECBDE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8947144-0951-D8DC-E006-1EAE8DABFF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89567" y="1323402"/>
            <a:ext cx="5820872" cy="582516"/>
          </a:xfrm>
        </p:spPr>
        <p:txBody>
          <a:bodyPr/>
          <a:lstStyle/>
          <a:p>
            <a:pPr algn="l"/>
            <a:r>
              <a:rPr lang="fr-FR" dirty="0">
                <a:latin typeface="Montserrat Medium" panose="00000600000000000000" pitchFamily="2" charset="0"/>
              </a:rPr>
              <a:t>Commercialisation, </a:t>
            </a:r>
            <a:r>
              <a:rPr lang="fr-FR" dirty="0" err="1">
                <a:latin typeface="Montserrat Medium" panose="00000600000000000000" pitchFamily="2" charset="0"/>
              </a:rPr>
              <a:t>contracting</a:t>
            </a:r>
            <a:endParaRPr lang="fr-FR" sz="2400" b="0" dirty="0">
              <a:solidFill>
                <a:srgbClr val="C98604"/>
              </a:solidFill>
              <a:latin typeface="Montserrat Medium" panose="000006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E3FC2D-BA94-2515-34CE-1C4B82C3C9CA}"/>
              </a:ext>
            </a:extLst>
          </p:cNvPr>
          <p:cNvSpPr/>
          <p:nvPr/>
        </p:nvSpPr>
        <p:spPr>
          <a:xfrm>
            <a:off x="3864132" y="2330979"/>
            <a:ext cx="108391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Avez-vous renforcé votre commercialisation directe 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09FD243-4419-56B7-CADD-5D1AB8DF1A24}"/>
              </a:ext>
            </a:extLst>
          </p:cNvPr>
          <p:cNvSpPr/>
          <p:nvPr/>
        </p:nvSpPr>
        <p:spPr>
          <a:xfrm>
            <a:off x="7093689" y="3886315"/>
            <a:ext cx="1204182" cy="34629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N-1 : 53%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76909D6-DBB4-0034-7A55-307A016BABAA}"/>
              </a:ext>
            </a:extLst>
          </p:cNvPr>
          <p:cNvSpPr/>
          <p:nvPr/>
        </p:nvSpPr>
        <p:spPr>
          <a:xfrm>
            <a:off x="11562950" y="3881231"/>
            <a:ext cx="1204182" cy="34629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N-1 : 47%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B5FB58-58EA-EFDD-D458-214EF2C74E3D}"/>
              </a:ext>
            </a:extLst>
          </p:cNvPr>
          <p:cNvSpPr/>
          <p:nvPr/>
        </p:nvSpPr>
        <p:spPr>
          <a:xfrm>
            <a:off x="4576999" y="4583200"/>
            <a:ext cx="9134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Par quels moyens :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FE6B22-7BCC-0E2A-1614-9242321C3C15}"/>
              </a:ext>
            </a:extLst>
          </p:cNvPr>
          <p:cNvSpPr/>
          <p:nvPr/>
        </p:nvSpPr>
        <p:spPr>
          <a:xfrm>
            <a:off x="4894262" y="2913851"/>
            <a:ext cx="5603036" cy="83099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latin typeface="Montserrat Medium" panose="00000600000000000000" pitchFamily="2" charset="0"/>
              </a:rPr>
              <a:t>Oui</a:t>
            </a:r>
            <a:r>
              <a:rPr lang="fr-FR" sz="2800" b="1" dirty="0">
                <a:latin typeface="Montserrat Medium" panose="00000600000000000000" pitchFamily="2" charset="0"/>
              </a:rPr>
              <a:t> </a:t>
            </a:r>
            <a:r>
              <a:rPr lang="fr-FR" sz="4000" b="1" dirty="0">
                <a:latin typeface="Montserrat" panose="00000500000000000000" pitchFamily="2" charset="0"/>
              </a:rPr>
              <a:t>59%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18EC3C-9366-47A0-89BB-3ACFC158A50A}"/>
              </a:ext>
            </a:extLst>
          </p:cNvPr>
          <p:cNvSpPr/>
          <p:nvPr/>
        </p:nvSpPr>
        <p:spPr>
          <a:xfrm>
            <a:off x="10586198" y="2913851"/>
            <a:ext cx="3157686" cy="830997"/>
          </a:xfrm>
          <a:prstGeom prst="rect">
            <a:avLst/>
          </a:prstGeom>
          <a:solidFill>
            <a:srgbClr val="F05A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latin typeface="Montserrat Medium" panose="00000600000000000000" pitchFamily="2" charset="0"/>
              </a:rPr>
              <a:t>Non</a:t>
            </a:r>
            <a:r>
              <a:rPr lang="fr-FR" sz="2000" b="1" dirty="0">
                <a:latin typeface="Montserrat Medium" panose="00000600000000000000" pitchFamily="2" charset="0"/>
              </a:rPr>
              <a:t> </a:t>
            </a:r>
            <a:r>
              <a:rPr lang="fr-FR" sz="2800" b="1" dirty="0">
                <a:latin typeface="Montserrat" panose="00000500000000000000" pitchFamily="2" charset="0"/>
              </a:rPr>
              <a:t>41%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763DB67-C2ED-0431-B48F-780A5F198358}"/>
              </a:ext>
            </a:extLst>
          </p:cNvPr>
          <p:cNvSpPr/>
          <p:nvPr/>
        </p:nvSpPr>
        <p:spPr>
          <a:xfrm>
            <a:off x="3999960" y="8829563"/>
            <a:ext cx="1204182" cy="34629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N-1 : 67%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8DEFF56-F5E2-290C-1E42-7B90C004CBE5}"/>
              </a:ext>
            </a:extLst>
          </p:cNvPr>
          <p:cNvSpPr/>
          <p:nvPr/>
        </p:nvSpPr>
        <p:spPr>
          <a:xfrm>
            <a:off x="5739860" y="8829563"/>
            <a:ext cx="1204182" cy="34629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N-1 : 63%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0AA6618-DE51-49D5-76E8-2A303C5D2BE4}"/>
              </a:ext>
            </a:extLst>
          </p:cNvPr>
          <p:cNvSpPr/>
          <p:nvPr/>
        </p:nvSpPr>
        <p:spPr>
          <a:xfrm>
            <a:off x="7667168" y="8829563"/>
            <a:ext cx="1204182" cy="34629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N-1 : 49%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B1CAE28-29E4-BB25-DEE9-57EEBE6F920F}"/>
              </a:ext>
            </a:extLst>
          </p:cNvPr>
          <p:cNvSpPr/>
          <p:nvPr/>
        </p:nvSpPr>
        <p:spPr>
          <a:xfrm>
            <a:off x="9407068" y="8829563"/>
            <a:ext cx="1204182" cy="34629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N-1 : 42%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B3D663E-B1D7-748B-7E3B-42684F967834}"/>
              </a:ext>
            </a:extLst>
          </p:cNvPr>
          <p:cNvSpPr/>
          <p:nvPr/>
        </p:nvSpPr>
        <p:spPr>
          <a:xfrm>
            <a:off x="11350168" y="8819903"/>
            <a:ext cx="1204182" cy="34629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N-1 : 18%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163D9CE-2D48-3371-9ED1-2AF5E69E6A6E}"/>
              </a:ext>
            </a:extLst>
          </p:cNvPr>
          <p:cNvSpPr/>
          <p:nvPr/>
        </p:nvSpPr>
        <p:spPr>
          <a:xfrm>
            <a:off x="13133961" y="8819902"/>
            <a:ext cx="1204182" cy="34629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N-1 : 4%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B907E9F6-EF1A-EDC9-F4F9-8EC4F75FB4FF}"/>
              </a:ext>
            </a:extLst>
          </p:cNvPr>
          <p:cNvSpPr/>
          <p:nvPr/>
        </p:nvSpPr>
        <p:spPr>
          <a:xfrm>
            <a:off x="13078143" y="4386071"/>
            <a:ext cx="2592000" cy="2592000"/>
          </a:xfrm>
          <a:prstGeom prst="ellipse">
            <a:avLst/>
          </a:prstGeom>
          <a:noFill/>
          <a:ln>
            <a:solidFill>
              <a:srgbClr val="23A8BD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latin typeface="Montserrat" panose="00000500000000000000" pitchFamily="2" charset="0"/>
            </a:endParaRPr>
          </a:p>
          <a:p>
            <a:pPr algn="ctr"/>
            <a:endParaRPr lang="fr-FR" sz="1400" b="1" dirty="0">
              <a:solidFill>
                <a:schemeClr val="tx1"/>
              </a:solidFill>
            </a:endParaRPr>
          </a:p>
          <a:p>
            <a:pPr algn="ctr"/>
            <a:r>
              <a:rPr lang="fr-FR" sz="1400" dirty="0">
                <a:solidFill>
                  <a:schemeClr val="tx1"/>
                </a:solidFill>
                <a:latin typeface="Montserrat" panose="00000500000000000000" pitchFamily="2" charset="0"/>
              </a:rPr>
              <a:t>(TOP 3)</a:t>
            </a: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-Stratégie digitale 62%</a:t>
            </a:r>
          </a:p>
          <a:p>
            <a:pPr algn="ctr"/>
            <a:endParaRPr lang="fr-FR" sz="1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-Réseaux sociaux 62%</a:t>
            </a:r>
          </a:p>
          <a:p>
            <a:pPr algn="ctr"/>
            <a:endParaRPr lang="fr-FR" sz="1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-Fidélisation 62%</a:t>
            </a:r>
          </a:p>
          <a:p>
            <a:pPr algn="ctr"/>
            <a:endParaRPr lang="fr-FR" sz="20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10" name="Graphique 9" descr="Vague contour">
            <a:extLst>
              <a:ext uri="{FF2B5EF4-FFF2-40B4-BE49-F238E27FC236}">
                <a16:creationId xmlns:a16="http://schemas.microsoft.com/office/drawing/2014/main" id="{FED29D40-D96F-0CD9-CFAC-EDA078F6BB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4086403" y="4429124"/>
            <a:ext cx="503480" cy="503480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1873B0B7-879D-DA4D-6541-93E6486CC01F}"/>
              </a:ext>
            </a:extLst>
          </p:cNvPr>
          <p:cNvSpPr/>
          <p:nvPr/>
        </p:nvSpPr>
        <p:spPr>
          <a:xfrm>
            <a:off x="2956999" y="2588733"/>
            <a:ext cx="1620000" cy="1620000"/>
          </a:xfrm>
          <a:prstGeom prst="ellipse">
            <a:avLst/>
          </a:prstGeom>
          <a:noFill/>
          <a:ln>
            <a:solidFill>
              <a:srgbClr val="23A8BD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latin typeface="Montserrat" panose="00000500000000000000" pitchFamily="2" charset="0"/>
            </a:endParaRPr>
          </a:p>
          <a:p>
            <a:pPr algn="ctr"/>
            <a:r>
              <a:rPr lang="fr-FR" sz="2800" b="1" dirty="0">
                <a:solidFill>
                  <a:schemeClr val="tx1"/>
                </a:solidFill>
                <a:latin typeface="Montserrat" panose="00000500000000000000" pitchFamily="2" charset="0"/>
              </a:rPr>
              <a:t>57%</a:t>
            </a:r>
            <a:endParaRPr lang="fr-FR" sz="2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Oui</a:t>
            </a:r>
            <a:endParaRPr lang="fr-FR" sz="20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12" name="Graphique 11" descr="Vague contour">
            <a:extLst>
              <a:ext uri="{FF2B5EF4-FFF2-40B4-BE49-F238E27FC236}">
                <a16:creationId xmlns:a16="http://schemas.microsoft.com/office/drawing/2014/main" id="{FD137FA0-6827-91DF-C745-EB8E9FABF2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520685" y="2751283"/>
            <a:ext cx="503480" cy="50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51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9CAA58-75C9-1A00-FB56-72CF8AC1D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153278F-ADE9-B041-A0B5-E5FF9B3987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8CA68F0-27F5-B525-5F6B-3C04918C57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89567" y="1323402"/>
            <a:ext cx="5820872" cy="582516"/>
          </a:xfrm>
        </p:spPr>
        <p:txBody>
          <a:bodyPr/>
          <a:lstStyle/>
          <a:p>
            <a:pPr algn="l"/>
            <a:r>
              <a:rPr lang="fr-FR" dirty="0">
                <a:latin typeface="Montserrat Medium" panose="00000600000000000000" pitchFamily="2" charset="0"/>
              </a:rPr>
              <a:t>Commercialisation, </a:t>
            </a:r>
            <a:r>
              <a:rPr lang="fr-FR" dirty="0" err="1">
                <a:latin typeface="Montserrat Medium" panose="00000600000000000000" pitchFamily="2" charset="0"/>
              </a:rPr>
              <a:t>contracting</a:t>
            </a:r>
            <a:endParaRPr lang="fr-FR" sz="2400" b="0" dirty="0">
              <a:solidFill>
                <a:srgbClr val="C98604"/>
              </a:solidFill>
              <a:latin typeface="Montserrat Medium" panose="000006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84CCD7-0F55-E9EA-D7F9-248D3B197E7E}"/>
              </a:ext>
            </a:extLst>
          </p:cNvPr>
          <p:cNvSpPr/>
          <p:nvPr/>
        </p:nvSpPr>
        <p:spPr>
          <a:xfrm>
            <a:off x="3509476" y="2346863"/>
            <a:ext cx="11269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Avez-vous augmenté votre budget de commercialisation directe 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A69900-BD81-2DFC-7461-D8807A01445C}"/>
              </a:ext>
            </a:extLst>
          </p:cNvPr>
          <p:cNvSpPr/>
          <p:nvPr/>
        </p:nvSpPr>
        <p:spPr>
          <a:xfrm>
            <a:off x="4659758" y="3010721"/>
            <a:ext cx="5860161" cy="830997"/>
          </a:xfrm>
          <a:prstGeom prst="rect">
            <a:avLst/>
          </a:prstGeom>
          <a:solidFill>
            <a:srgbClr val="F05A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latin typeface="Montserrat Medium" panose="00000600000000000000" pitchFamily="2" charset="0"/>
              </a:rPr>
              <a:t>Non</a:t>
            </a:r>
            <a:r>
              <a:rPr lang="fr-FR" sz="2800" b="1" dirty="0">
                <a:latin typeface="Montserrat Medium" panose="00000600000000000000" pitchFamily="2" charset="0"/>
              </a:rPr>
              <a:t> </a:t>
            </a:r>
            <a:r>
              <a:rPr lang="fr-FR" sz="4000" b="1" dirty="0">
                <a:latin typeface="Montserrat" panose="00000500000000000000" pitchFamily="2" charset="0"/>
              </a:rPr>
              <a:t>65%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CE4603-0194-CF85-551B-84B6B51ED725}"/>
              </a:ext>
            </a:extLst>
          </p:cNvPr>
          <p:cNvSpPr/>
          <p:nvPr/>
        </p:nvSpPr>
        <p:spPr>
          <a:xfrm>
            <a:off x="10604500" y="3010721"/>
            <a:ext cx="2989961" cy="83099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latin typeface="Montserrat Medium" panose="00000600000000000000" pitchFamily="2" charset="0"/>
              </a:rPr>
              <a:t>Oui</a:t>
            </a:r>
            <a:r>
              <a:rPr lang="fr-FR" sz="2000" b="1" dirty="0">
                <a:latin typeface="Montserrat Medium" panose="00000600000000000000" pitchFamily="2" charset="0"/>
              </a:rPr>
              <a:t> </a:t>
            </a:r>
            <a:r>
              <a:rPr lang="fr-FR" sz="2800" b="1" dirty="0">
                <a:latin typeface="Montserrat" panose="00000500000000000000" pitchFamily="2" charset="0"/>
              </a:rPr>
              <a:t>35%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8D9340-472B-D2CC-E622-FE71458FCAD0}"/>
              </a:ext>
            </a:extLst>
          </p:cNvPr>
          <p:cNvSpPr/>
          <p:nvPr/>
        </p:nvSpPr>
        <p:spPr>
          <a:xfrm>
            <a:off x="6987747" y="3990789"/>
            <a:ext cx="1204182" cy="34629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N-1 : 69%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144778-97D4-37AA-C1D4-D872F43CE365}"/>
              </a:ext>
            </a:extLst>
          </p:cNvPr>
          <p:cNvSpPr/>
          <p:nvPr/>
        </p:nvSpPr>
        <p:spPr>
          <a:xfrm>
            <a:off x="11497389" y="3992337"/>
            <a:ext cx="1204182" cy="34629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N-1 : 31%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31A6A5-C312-E4C5-7E9D-B089682C1278}"/>
              </a:ext>
            </a:extLst>
          </p:cNvPr>
          <p:cNvSpPr/>
          <p:nvPr/>
        </p:nvSpPr>
        <p:spPr>
          <a:xfrm>
            <a:off x="4753996" y="4681835"/>
            <a:ext cx="9134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Dans quelle proportion ?</a:t>
            </a:r>
          </a:p>
        </p:txBody>
      </p:sp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B4AB0204-5F12-BBB4-C63F-54D7EDB5A7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1777425"/>
              </p:ext>
            </p:extLst>
          </p:nvPr>
        </p:nvGraphicFramePr>
        <p:xfrm>
          <a:off x="3543687" y="5483605"/>
          <a:ext cx="11288623" cy="3313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554874" imgH="1630609" progId="Excel.Sheet.12">
                  <p:link updateAutomatic="1"/>
                </p:oleObj>
              </mc:Choice>
              <mc:Fallback>
                <p:oleObj name="Worksheet" r:id="rId2" imgW="5554874" imgH="163060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43687" y="5483605"/>
                        <a:ext cx="11288623" cy="33133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Ellipse 4">
            <a:extLst>
              <a:ext uri="{FF2B5EF4-FFF2-40B4-BE49-F238E27FC236}">
                <a16:creationId xmlns:a16="http://schemas.microsoft.com/office/drawing/2014/main" id="{AB10D85B-874A-7F0E-ACCB-701E033D3C33}"/>
              </a:ext>
            </a:extLst>
          </p:cNvPr>
          <p:cNvSpPr/>
          <p:nvPr/>
        </p:nvSpPr>
        <p:spPr>
          <a:xfrm>
            <a:off x="14053104" y="2631457"/>
            <a:ext cx="1620000" cy="1620000"/>
          </a:xfrm>
          <a:prstGeom prst="ellipse">
            <a:avLst/>
          </a:prstGeom>
          <a:noFill/>
          <a:ln>
            <a:solidFill>
              <a:srgbClr val="23A8BD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latin typeface="Montserrat" panose="00000500000000000000" pitchFamily="2" charset="0"/>
            </a:endParaRPr>
          </a:p>
          <a:p>
            <a:pPr algn="ctr"/>
            <a:r>
              <a:rPr lang="fr-FR" sz="2800" b="1" dirty="0">
                <a:solidFill>
                  <a:schemeClr val="tx1"/>
                </a:solidFill>
                <a:latin typeface="Montserrat" panose="00000500000000000000" pitchFamily="2" charset="0"/>
              </a:rPr>
              <a:t>41%</a:t>
            </a:r>
            <a:endParaRPr lang="fr-FR" sz="2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Oui</a:t>
            </a:r>
            <a:endParaRPr lang="fr-FR" sz="20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6" name="Graphique 5" descr="Vague contour">
            <a:extLst>
              <a:ext uri="{FF2B5EF4-FFF2-40B4-BE49-F238E27FC236}">
                <a16:creationId xmlns:a16="http://schemas.microsoft.com/office/drawing/2014/main" id="{E82F1E0A-B01B-E65C-8287-130023C4B8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4616790" y="2794007"/>
            <a:ext cx="503480" cy="503480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7651D931-DDDD-4C8B-7AF3-35C388A6261F}"/>
              </a:ext>
            </a:extLst>
          </p:cNvPr>
          <p:cNvSpPr/>
          <p:nvPr/>
        </p:nvSpPr>
        <p:spPr>
          <a:xfrm>
            <a:off x="14444212" y="6552405"/>
            <a:ext cx="1620000" cy="1620000"/>
          </a:xfrm>
          <a:prstGeom prst="ellipse">
            <a:avLst/>
          </a:prstGeom>
          <a:noFill/>
          <a:ln>
            <a:solidFill>
              <a:srgbClr val="23A8BD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latin typeface="Montserrat" panose="00000500000000000000" pitchFamily="2" charset="0"/>
            </a:endParaRPr>
          </a:p>
          <a:p>
            <a:pPr algn="ctr"/>
            <a:r>
              <a:rPr lang="fr-FR" sz="2800" b="1" dirty="0">
                <a:solidFill>
                  <a:schemeClr val="tx1"/>
                </a:solidFill>
                <a:latin typeface="Montserrat" panose="00000500000000000000" pitchFamily="2" charset="0"/>
              </a:rPr>
              <a:t>50%</a:t>
            </a:r>
            <a:endParaRPr lang="fr-FR" sz="2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15 et plus</a:t>
            </a:r>
            <a:endParaRPr lang="fr-FR" sz="20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8" name="Graphique 7" descr="Vague contour">
            <a:extLst>
              <a:ext uri="{FF2B5EF4-FFF2-40B4-BE49-F238E27FC236}">
                <a16:creationId xmlns:a16="http://schemas.microsoft.com/office/drawing/2014/main" id="{15CE99A7-D9DA-1A90-84FE-0FE0D7558D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5007898" y="6714955"/>
            <a:ext cx="503480" cy="503480"/>
          </a:xfrm>
          <a:prstGeom prst="rect">
            <a:avLst/>
          </a:prstGeom>
        </p:spPr>
      </p:pic>
      <p:sp>
        <p:nvSpPr>
          <p:cNvPr id="17" name="Ellipse 16">
            <a:extLst>
              <a:ext uri="{FF2B5EF4-FFF2-40B4-BE49-F238E27FC236}">
                <a16:creationId xmlns:a16="http://schemas.microsoft.com/office/drawing/2014/main" id="{1C560B78-3200-CFBE-D1E0-9B5F4458D52C}"/>
              </a:ext>
            </a:extLst>
          </p:cNvPr>
          <p:cNvSpPr/>
          <p:nvPr/>
        </p:nvSpPr>
        <p:spPr>
          <a:xfrm>
            <a:off x="1966622" y="6553698"/>
            <a:ext cx="1620000" cy="1620000"/>
          </a:xfrm>
          <a:prstGeom prst="ellipse">
            <a:avLst/>
          </a:prstGeom>
          <a:noFill/>
          <a:ln>
            <a:solidFill>
              <a:srgbClr val="23A8BD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latin typeface="Montserrat" panose="00000500000000000000" pitchFamily="2" charset="0"/>
            </a:endParaRPr>
          </a:p>
          <a:p>
            <a:pPr algn="ctr"/>
            <a:r>
              <a:rPr lang="fr-FR" sz="2800" b="1" dirty="0">
                <a:solidFill>
                  <a:schemeClr val="tx1"/>
                </a:solidFill>
                <a:latin typeface="Montserrat" panose="00000500000000000000" pitchFamily="2" charset="0"/>
              </a:rPr>
              <a:t>50%</a:t>
            </a:r>
            <a:endParaRPr lang="fr-FR" sz="2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Moins de 12</a:t>
            </a:r>
            <a:endParaRPr lang="fr-FR" sz="20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18" name="Graphique 17" descr="Vague contour">
            <a:extLst>
              <a:ext uri="{FF2B5EF4-FFF2-40B4-BE49-F238E27FC236}">
                <a16:creationId xmlns:a16="http://schemas.microsoft.com/office/drawing/2014/main" id="{AE853119-F266-1446-E179-740A8A50B3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530308" y="6716248"/>
            <a:ext cx="503480" cy="50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7525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4A627-3B29-18F4-5B50-AA1351B12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DFE86970-3B44-B2B5-4A88-E15CB5A6FC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260700"/>
              </p:ext>
            </p:extLst>
          </p:nvPr>
        </p:nvGraphicFramePr>
        <p:xfrm>
          <a:off x="1442253" y="3642579"/>
          <a:ext cx="15626547" cy="542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160701" imgH="2834640" progId="Excel.Sheet.12">
                  <p:link updateAutomatic="1"/>
                </p:oleObj>
              </mc:Choice>
              <mc:Fallback>
                <p:oleObj name="Worksheet" r:id="rId2" imgW="8160701" imgH="283464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42253" y="3642579"/>
                        <a:ext cx="15626547" cy="5428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19888CB-DFEE-B21D-0F6B-A1F825B674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B86E75A-BE91-A6CE-097E-4102669E88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89567" y="1323402"/>
            <a:ext cx="5820872" cy="582516"/>
          </a:xfrm>
        </p:spPr>
        <p:txBody>
          <a:bodyPr/>
          <a:lstStyle/>
          <a:p>
            <a:pPr algn="l"/>
            <a:r>
              <a:rPr lang="fr-FR" dirty="0">
                <a:latin typeface="Montserrat Medium" panose="00000600000000000000" pitchFamily="2" charset="0"/>
              </a:rPr>
              <a:t>Les problématiques clients</a:t>
            </a:r>
            <a:endParaRPr lang="fr-FR" sz="2400" b="0" dirty="0">
              <a:solidFill>
                <a:srgbClr val="C98604"/>
              </a:solidFill>
              <a:latin typeface="Montserrat Medium" panose="000006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165E9A-14AE-360D-0DE3-5D169C3280DF}"/>
              </a:ext>
            </a:extLst>
          </p:cNvPr>
          <p:cNvSpPr/>
          <p:nvPr/>
        </p:nvSpPr>
        <p:spPr>
          <a:xfrm>
            <a:off x="2906226" y="2280177"/>
            <a:ext cx="124755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Quelles sont à date les principales problématiques des clients qui représentent un frein à un départ en vacances aux sports d'hiver la saison prochaine ?</a:t>
            </a: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73E28A86-87C6-E4C5-5F3C-A485A922BD57}"/>
              </a:ext>
            </a:extLst>
          </p:cNvPr>
          <p:cNvCxnSpPr>
            <a:cxnSpLocks/>
          </p:cNvCxnSpPr>
          <p:nvPr/>
        </p:nvCxnSpPr>
        <p:spPr>
          <a:xfrm flipV="1">
            <a:off x="9241792" y="5661762"/>
            <a:ext cx="440827" cy="790479"/>
          </a:xfrm>
          <a:prstGeom prst="straightConnector1">
            <a:avLst/>
          </a:prstGeom>
          <a:ln>
            <a:solidFill>
              <a:srgbClr val="C9860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E9414CA5-33CB-1018-4B8C-C71D3290EBC5}"/>
              </a:ext>
            </a:extLst>
          </p:cNvPr>
          <p:cNvSpPr/>
          <p:nvPr/>
        </p:nvSpPr>
        <p:spPr>
          <a:xfrm>
            <a:off x="9755864" y="5072282"/>
            <a:ext cx="22972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- A l’étranger : 43%</a:t>
            </a:r>
          </a:p>
          <a:p>
            <a:pPr algn="just"/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- Je ne sais pas : 41%</a:t>
            </a:r>
          </a:p>
          <a:p>
            <a:pPr algn="just"/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- A la ville : 10%</a:t>
            </a:r>
          </a:p>
          <a:p>
            <a:pPr algn="just"/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- A la campagne : 10%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C07C8452-7937-F37D-860F-7187BEE40C9B}"/>
              </a:ext>
            </a:extLst>
          </p:cNvPr>
          <p:cNvSpPr/>
          <p:nvPr/>
        </p:nvSpPr>
        <p:spPr>
          <a:xfrm>
            <a:off x="13509238" y="3887788"/>
            <a:ext cx="2808000" cy="2808000"/>
          </a:xfrm>
          <a:prstGeom prst="ellipse">
            <a:avLst/>
          </a:prstGeom>
          <a:noFill/>
          <a:ln>
            <a:solidFill>
              <a:srgbClr val="23A8BD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latin typeface="Montserrat" panose="00000500000000000000" pitchFamily="2" charset="0"/>
            </a:endParaRPr>
          </a:p>
          <a:p>
            <a:pPr algn="ctr"/>
            <a:endParaRPr lang="fr-FR" sz="1400" b="1" dirty="0">
              <a:solidFill>
                <a:schemeClr val="tx1"/>
              </a:solidFill>
            </a:endParaRPr>
          </a:p>
          <a:p>
            <a:pPr algn="ctr"/>
            <a:r>
              <a:rPr lang="fr-FR" sz="1400" dirty="0">
                <a:solidFill>
                  <a:schemeClr val="tx1"/>
                </a:solidFill>
                <a:latin typeface="Montserrat" panose="00000500000000000000" pitchFamily="2" charset="0"/>
              </a:rPr>
              <a:t>(TOP 3)</a:t>
            </a: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-Economiques 40%</a:t>
            </a:r>
          </a:p>
          <a:p>
            <a:pPr algn="ctr"/>
            <a:endParaRPr lang="fr-FR" sz="1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-Problèmes climatiques 23%</a:t>
            </a:r>
          </a:p>
          <a:p>
            <a:pPr algn="ctr"/>
            <a:endParaRPr lang="fr-FR" sz="1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-Instabilité politique 18%</a:t>
            </a:r>
          </a:p>
          <a:p>
            <a:pPr algn="ctr"/>
            <a:endParaRPr lang="fr-FR" sz="20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14" name="Graphique 13" descr="Vague contour">
            <a:extLst>
              <a:ext uri="{FF2B5EF4-FFF2-40B4-BE49-F238E27FC236}">
                <a16:creationId xmlns:a16="http://schemas.microsoft.com/office/drawing/2014/main" id="{4B17644D-C059-8E0D-8B20-AEAAF3C840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4661498" y="4005998"/>
            <a:ext cx="503480" cy="50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0542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E09C1-5FD9-3ECE-CF23-B90D14CC6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t 15">
            <a:extLst>
              <a:ext uri="{FF2B5EF4-FFF2-40B4-BE49-F238E27FC236}">
                <a16:creationId xmlns:a16="http://schemas.microsoft.com/office/drawing/2014/main" id="{372CB250-4667-7C75-C112-89FE563B4B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2622766"/>
              </p:ext>
            </p:extLst>
          </p:nvPr>
        </p:nvGraphicFramePr>
        <p:xfrm>
          <a:off x="7003146" y="3229765"/>
          <a:ext cx="10112965" cy="5414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364338" imgH="2872492" progId="Excel.Sheet.12">
                  <p:link updateAutomatic="1"/>
                </p:oleObj>
              </mc:Choice>
              <mc:Fallback>
                <p:oleObj name="Worksheet" r:id="rId2" imgW="5364338" imgH="287249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03146" y="3229765"/>
                        <a:ext cx="10112965" cy="54141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E81BB08-21AE-7600-7AF4-BEE1EDD81E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CAE6DA3-A342-16BD-7C99-EBCA5FD60B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89567" y="1323402"/>
            <a:ext cx="5820872" cy="582516"/>
          </a:xfrm>
        </p:spPr>
        <p:txBody>
          <a:bodyPr/>
          <a:lstStyle/>
          <a:p>
            <a:pPr algn="l"/>
            <a:r>
              <a:rPr lang="fr-FR" dirty="0">
                <a:latin typeface="Montserrat Medium" panose="00000600000000000000" pitchFamily="2" charset="0"/>
              </a:rPr>
              <a:t>La politique tarifaire</a:t>
            </a:r>
            <a:endParaRPr lang="fr-FR" sz="2400" b="0" dirty="0">
              <a:solidFill>
                <a:srgbClr val="C98604"/>
              </a:solidFill>
              <a:latin typeface="Montserrat Medium" panose="000006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DE8F2B-8757-7561-D175-2C47A2ADD26F}"/>
              </a:ext>
            </a:extLst>
          </p:cNvPr>
          <p:cNvSpPr/>
          <p:nvPr/>
        </p:nvSpPr>
        <p:spPr>
          <a:xfrm>
            <a:off x="1955395" y="2629600"/>
            <a:ext cx="41930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Pour l’hiver 2025/2026, avez-vous adapté votre politique tarifaire 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16FBFE-6A35-887E-2CA5-DC2242544A07}"/>
              </a:ext>
            </a:extLst>
          </p:cNvPr>
          <p:cNvSpPr/>
          <p:nvPr/>
        </p:nvSpPr>
        <p:spPr>
          <a:xfrm>
            <a:off x="2276446" y="4016811"/>
            <a:ext cx="3608563" cy="161218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latin typeface="Montserrat Medium" panose="00000600000000000000" pitchFamily="2" charset="0"/>
              </a:rPr>
              <a:t>Oui</a:t>
            </a:r>
            <a:endParaRPr lang="fr-FR" sz="2800" b="1" dirty="0">
              <a:latin typeface="Montserrat Medium" panose="00000600000000000000" pitchFamily="2" charset="0"/>
            </a:endParaRPr>
          </a:p>
          <a:p>
            <a:pPr algn="ctr"/>
            <a:r>
              <a:rPr lang="fr-FR" sz="4000" b="1" dirty="0">
                <a:latin typeface="Montserrat" panose="00000500000000000000" pitchFamily="2" charset="0"/>
              </a:rPr>
              <a:t>51%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6952F4-963D-18FD-1967-BD67FF42BD34}"/>
              </a:ext>
            </a:extLst>
          </p:cNvPr>
          <p:cNvSpPr/>
          <p:nvPr/>
        </p:nvSpPr>
        <p:spPr>
          <a:xfrm>
            <a:off x="2503790" y="5839433"/>
            <a:ext cx="3101819" cy="1351661"/>
          </a:xfrm>
          <a:prstGeom prst="rect">
            <a:avLst/>
          </a:prstGeom>
          <a:solidFill>
            <a:srgbClr val="F05A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latin typeface="Montserrat Medium" panose="00000600000000000000" pitchFamily="2" charset="0"/>
              </a:rPr>
              <a:t>Non</a:t>
            </a:r>
            <a:endParaRPr lang="fr-FR" sz="2000" b="1" dirty="0">
              <a:latin typeface="Montserrat Medium" panose="00000600000000000000" pitchFamily="2" charset="0"/>
            </a:endParaRPr>
          </a:p>
          <a:p>
            <a:pPr algn="ctr"/>
            <a:r>
              <a:rPr lang="fr-FR" sz="2800" b="1" dirty="0">
                <a:latin typeface="Montserrat" panose="00000500000000000000" pitchFamily="2" charset="0"/>
              </a:rPr>
              <a:t>49%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3358BB-4D1D-3E27-4C64-B40E8D258DDA}"/>
              </a:ext>
            </a:extLst>
          </p:cNvPr>
          <p:cNvSpPr/>
          <p:nvPr/>
        </p:nvSpPr>
        <p:spPr>
          <a:xfrm>
            <a:off x="9963093" y="2104541"/>
            <a:ext cx="41930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Comment ? 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D4704EAB-93BD-BFB5-2FC5-20AF2497051F}"/>
              </a:ext>
            </a:extLst>
          </p:cNvPr>
          <p:cNvCxnSpPr>
            <a:cxnSpLocks/>
          </p:cNvCxnSpPr>
          <p:nvPr/>
        </p:nvCxnSpPr>
        <p:spPr>
          <a:xfrm>
            <a:off x="6397927" y="4914925"/>
            <a:ext cx="912512" cy="0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ED053B01-0326-F1E4-0782-EB574A6994AE}"/>
              </a:ext>
            </a:extLst>
          </p:cNvPr>
          <p:cNvSpPr/>
          <p:nvPr/>
        </p:nvSpPr>
        <p:spPr>
          <a:xfrm>
            <a:off x="7939818" y="8732146"/>
            <a:ext cx="1204182" cy="34629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N-1 : 51%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F4ACEA-BE9D-23EF-7DE3-BB01FC9915AE}"/>
              </a:ext>
            </a:extLst>
          </p:cNvPr>
          <p:cNvSpPr/>
          <p:nvPr/>
        </p:nvSpPr>
        <p:spPr>
          <a:xfrm>
            <a:off x="10261446" y="8732146"/>
            <a:ext cx="1204182" cy="34629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N-1 : 4%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9C193F-017F-2E0E-C150-058E68412F13}"/>
              </a:ext>
            </a:extLst>
          </p:cNvPr>
          <p:cNvSpPr/>
          <p:nvPr/>
        </p:nvSpPr>
        <p:spPr>
          <a:xfrm>
            <a:off x="12583074" y="8732146"/>
            <a:ext cx="1204182" cy="34629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N-1 : 42%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17D8935-6A1A-4E70-BDD9-446799A20642}"/>
              </a:ext>
            </a:extLst>
          </p:cNvPr>
          <p:cNvSpPr/>
          <p:nvPr/>
        </p:nvSpPr>
        <p:spPr>
          <a:xfrm>
            <a:off x="9133566" y="4510377"/>
            <a:ext cx="1322090" cy="37843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N-1 : +5,3%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C733550F-0ABB-5F6C-CA91-C6DD464D9DB3}"/>
              </a:ext>
            </a:extLst>
          </p:cNvPr>
          <p:cNvSpPr/>
          <p:nvPr/>
        </p:nvSpPr>
        <p:spPr>
          <a:xfrm>
            <a:off x="10752685" y="2951712"/>
            <a:ext cx="1440000" cy="1440000"/>
          </a:xfrm>
          <a:prstGeom prst="ellipse">
            <a:avLst/>
          </a:prstGeom>
          <a:noFill/>
          <a:ln>
            <a:solidFill>
              <a:srgbClr val="23A8BD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latin typeface="Montserrat" panose="00000500000000000000" pitchFamily="2" charset="0"/>
            </a:endParaRPr>
          </a:p>
          <a:p>
            <a:pPr algn="ctr"/>
            <a:r>
              <a:rPr lang="fr-FR" sz="2800" b="1" dirty="0">
                <a:solidFill>
                  <a:schemeClr val="tx1"/>
                </a:solidFill>
                <a:latin typeface="Montserrat" panose="00000500000000000000" pitchFamily="2" charset="0"/>
              </a:rPr>
              <a:t>+</a:t>
            </a:r>
            <a:r>
              <a:rPr lang="fr-FR" sz="2400" b="1" dirty="0">
                <a:solidFill>
                  <a:schemeClr val="tx1"/>
                </a:solidFill>
                <a:latin typeface="Montserrat" panose="00000500000000000000" pitchFamily="2" charset="0"/>
              </a:rPr>
              <a:t>5,0</a:t>
            </a: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%</a:t>
            </a:r>
            <a:endParaRPr lang="fr-FR" sz="20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21" name="Graphique 20" descr="Vague contour">
            <a:extLst>
              <a:ext uri="{FF2B5EF4-FFF2-40B4-BE49-F238E27FC236}">
                <a16:creationId xmlns:a16="http://schemas.microsoft.com/office/drawing/2014/main" id="{C6B5D67B-85F6-7F97-87D7-D0CA3230DA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1253740" y="3045649"/>
            <a:ext cx="503480" cy="503480"/>
          </a:xfrm>
          <a:prstGeom prst="rect">
            <a:avLst/>
          </a:prstGeom>
        </p:spPr>
      </p:pic>
      <p:sp>
        <p:nvSpPr>
          <p:cNvPr id="22" name="Ellipse 21">
            <a:extLst>
              <a:ext uri="{FF2B5EF4-FFF2-40B4-BE49-F238E27FC236}">
                <a16:creationId xmlns:a16="http://schemas.microsoft.com/office/drawing/2014/main" id="{8CD5AC26-F0EC-8B1D-EEA8-055C5685A417}"/>
              </a:ext>
            </a:extLst>
          </p:cNvPr>
          <p:cNvSpPr/>
          <p:nvPr/>
        </p:nvSpPr>
        <p:spPr>
          <a:xfrm>
            <a:off x="8995448" y="2951712"/>
            <a:ext cx="1440000" cy="1440000"/>
          </a:xfrm>
          <a:prstGeom prst="ellipse">
            <a:avLst/>
          </a:prstGeom>
          <a:noFill/>
          <a:ln>
            <a:solidFill>
              <a:srgbClr val="558ED5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latin typeface="Montserrat" panose="00000500000000000000" pitchFamily="2" charset="0"/>
            </a:endParaRPr>
          </a:p>
          <a:p>
            <a:pPr algn="ctr"/>
            <a:r>
              <a:rPr lang="fr-FR" sz="2800" b="1" dirty="0">
                <a:solidFill>
                  <a:schemeClr val="tx1"/>
                </a:solidFill>
                <a:latin typeface="Montserrat" panose="00000500000000000000" pitchFamily="2" charset="0"/>
              </a:rPr>
              <a:t>+</a:t>
            </a:r>
            <a:r>
              <a:rPr lang="fr-FR" sz="2400" b="1" dirty="0">
                <a:solidFill>
                  <a:schemeClr val="tx1"/>
                </a:solidFill>
                <a:latin typeface="Montserrat" panose="00000500000000000000" pitchFamily="2" charset="0"/>
              </a:rPr>
              <a:t>4,8</a:t>
            </a: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%</a:t>
            </a:r>
            <a:endParaRPr lang="fr-FR" sz="20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24" name="Graphique 23" descr="Montagnes contour">
            <a:extLst>
              <a:ext uri="{FF2B5EF4-FFF2-40B4-BE49-F238E27FC236}">
                <a16:creationId xmlns:a16="http://schemas.microsoft.com/office/drawing/2014/main" id="{0D695BE4-901B-53DC-E7BD-31D99F6844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51759" y="3029598"/>
            <a:ext cx="535368" cy="535368"/>
          </a:xfrm>
          <a:prstGeom prst="rect">
            <a:avLst/>
          </a:prstGeom>
        </p:spPr>
      </p:pic>
      <p:sp>
        <p:nvSpPr>
          <p:cNvPr id="25" name="Ellipse 24">
            <a:extLst>
              <a:ext uri="{FF2B5EF4-FFF2-40B4-BE49-F238E27FC236}">
                <a16:creationId xmlns:a16="http://schemas.microsoft.com/office/drawing/2014/main" id="{890E347E-7807-6A05-B225-A265CCAD404D}"/>
              </a:ext>
            </a:extLst>
          </p:cNvPr>
          <p:cNvSpPr/>
          <p:nvPr/>
        </p:nvSpPr>
        <p:spPr>
          <a:xfrm>
            <a:off x="14340433" y="3567092"/>
            <a:ext cx="2700000" cy="2700000"/>
          </a:xfrm>
          <a:prstGeom prst="ellipse">
            <a:avLst/>
          </a:prstGeom>
          <a:noFill/>
          <a:ln>
            <a:solidFill>
              <a:srgbClr val="23A8BD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latin typeface="Montserrat" panose="00000500000000000000" pitchFamily="2" charset="0"/>
            </a:endParaRPr>
          </a:p>
          <a:p>
            <a:pPr algn="ctr"/>
            <a:endParaRPr lang="fr-FR" sz="1400" b="1" dirty="0">
              <a:solidFill>
                <a:schemeClr val="tx1"/>
              </a:solidFill>
            </a:endParaRP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-Tarifs à la hausse 11%</a:t>
            </a:r>
          </a:p>
          <a:p>
            <a:pPr algn="ctr"/>
            <a:endParaRPr lang="fr-FR" sz="1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-Tarifs à la baisse 37%</a:t>
            </a:r>
          </a:p>
          <a:p>
            <a:pPr algn="ctr"/>
            <a:endParaRPr lang="fr-FR" sz="1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-Pas de changement 47%</a:t>
            </a:r>
          </a:p>
          <a:p>
            <a:pPr algn="ctr"/>
            <a:endParaRPr lang="fr-FR" sz="20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26" name="Graphique 25" descr="Vague contour">
            <a:extLst>
              <a:ext uri="{FF2B5EF4-FFF2-40B4-BE49-F238E27FC236}">
                <a16:creationId xmlns:a16="http://schemas.microsoft.com/office/drawing/2014/main" id="{9561DF0E-CEE1-2259-2173-C220CBC8B3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5438693" y="3671712"/>
            <a:ext cx="503480" cy="503480"/>
          </a:xfrm>
          <a:prstGeom prst="rect">
            <a:avLst/>
          </a:prstGeom>
        </p:spPr>
      </p:pic>
      <p:sp>
        <p:nvSpPr>
          <p:cNvPr id="27" name="Ellipse 26">
            <a:extLst>
              <a:ext uri="{FF2B5EF4-FFF2-40B4-BE49-F238E27FC236}">
                <a16:creationId xmlns:a16="http://schemas.microsoft.com/office/drawing/2014/main" id="{10D4124D-8234-01F8-7FB4-DAB0FF40BED2}"/>
              </a:ext>
            </a:extLst>
          </p:cNvPr>
          <p:cNvSpPr/>
          <p:nvPr/>
        </p:nvSpPr>
        <p:spPr>
          <a:xfrm>
            <a:off x="3171744" y="7401532"/>
            <a:ext cx="1620000" cy="1620000"/>
          </a:xfrm>
          <a:prstGeom prst="ellipse">
            <a:avLst/>
          </a:prstGeom>
          <a:noFill/>
          <a:ln>
            <a:solidFill>
              <a:srgbClr val="23A8BD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latin typeface="Montserrat" panose="00000500000000000000" pitchFamily="2" charset="0"/>
            </a:endParaRPr>
          </a:p>
          <a:p>
            <a:pPr algn="ctr"/>
            <a:r>
              <a:rPr lang="fr-FR" sz="2800" b="1" dirty="0">
                <a:solidFill>
                  <a:schemeClr val="tx1"/>
                </a:solidFill>
                <a:latin typeface="Montserrat" panose="00000500000000000000" pitchFamily="2" charset="0"/>
              </a:rPr>
              <a:t>34%</a:t>
            </a:r>
            <a:endParaRPr lang="fr-FR" sz="2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Oui</a:t>
            </a:r>
            <a:endParaRPr lang="fr-FR" sz="20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28" name="Graphique 27" descr="Vague contour">
            <a:extLst>
              <a:ext uri="{FF2B5EF4-FFF2-40B4-BE49-F238E27FC236}">
                <a16:creationId xmlns:a16="http://schemas.microsoft.com/office/drawing/2014/main" id="{2C67A2C1-51DA-09F5-47F1-3C0695D747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735430" y="7564082"/>
            <a:ext cx="503480" cy="50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1223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90CAA-D927-3C4A-67F4-97AF36A73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8E216CE3-67C5-87A2-D15E-74951845D1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1405742"/>
              </p:ext>
            </p:extLst>
          </p:nvPr>
        </p:nvGraphicFramePr>
        <p:xfrm>
          <a:off x="3570609" y="2925870"/>
          <a:ext cx="11271707" cy="6175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006234" imgH="2743200" progId="Excel.Sheet.12">
                  <p:link updateAutomatic="1"/>
                </p:oleObj>
              </mc:Choice>
              <mc:Fallback>
                <p:oleObj name="Worksheet" r:id="rId2" imgW="5006234" imgH="274320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70609" y="2925870"/>
                        <a:ext cx="11271707" cy="6175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F963D3C-33D3-4093-9CAA-1843C3381D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C126658-6857-83B4-C9E1-132720D298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89567" y="1323402"/>
            <a:ext cx="5820872" cy="582516"/>
          </a:xfrm>
        </p:spPr>
        <p:txBody>
          <a:bodyPr/>
          <a:lstStyle/>
          <a:p>
            <a:pPr algn="l"/>
            <a:r>
              <a:rPr lang="fr-FR" dirty="0">
                <a:latin typeface="Montserrat Medium" panose="00000600000000000000" pitchFamily="2" charset="0"/>
              </a:rPr>
              <a:t>La politique tarifaire</a:t>
            </a:r>
            <a:endParaRPr lang="fr-FR" sz="2400" b="0" dirty="0">
              <a:solidFill>
                <a:srgbClr val="C98604"/>
              </a:solidFill>
              <a:latin typeface="Montserrat Medium" panose="000006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FBDAAC-365B-0742-DE25-5D61D340DCBE}"/>
              </a:ext>
            </a:extLst>
          </p:cNvPr>
          <p:cNvSpPr/>
          <p:nvPr/>
        </p:nvSpPr>
        <p:spPr>
          <a:xfrm>
            <a:off x="4634540" y="2203719"/>
            <a:ext cx="90189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Comment avez-vous adapté votre politique tarifaire selon les périodes suivantes 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ADD2F0-CB63-3FA3-E543-E37A9CAD762E}"/>
              </a:ext>
            </a:extLst>
          </p:cNvPr>
          <p:cNvSpPr/>
          <p:nvPr/>
        </p:nvSpPr>
        <p:spPr>
          <a:xfrm>
            <a:off x="1293615" y="4462186"/>
            <a:ext cx="2276994" cy="923330"/>
          </a:xfrm>
          <a:prstGeom prst="rect">
            <a:avLst/>
          </a:prstGeom>
          <a:solidFill>
            <a:srgbClr val="C98604"/>
          </a:solidFill>
        </p:spPr>
        <p:txBody>
          <a:bodyPr wrap="square">
            <a:spAutoFit/>
          </a:bodyPr>
          <a:lstStyle/>
          <a:p>
            <a:pPr algn="ctr"/>
            <a:r>
              <a:rPr lang="fr-FR" b="1" i="1" dirty="0">
                <a:solidFill>
                  <a:schemeClr val="bg1"/>
                </a:solidFill>
                <a:latin typeface="Montserrat" panose="00000500000000000000" pitchFamily="2" charset="0"/>
                <a:cs typeface="Helvetica" charset="0"/>
              </a:rPr>
              <a:t>EVOLUTION DES TARIFS À LA HAUSSE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E0E52-9FDE-05A6-3D1B-A63ED8A2162F}"/>
              </a:ext>
            </a:extLst>
          </p:cNvPr>
          <p:cNvSpPr/>
          <p:nvPr/>
        </p:nvSpPr>
        <p:spPr>
          <a:xfrm>
            <a:off x="1293615" y="5478341"/>
            <a:ext cx="2276994" cy="923330"/>
          </a:xfrm>
          <a:prstGeom prst="rect">
            <a:avLst/>
          </a:prstGeom>
          <a:solidFill>
            <a:srgbClr val="EBBF53"/>
          </a:solidFill>
        </p:spPr>
        <p:txBody>
          <a:bodyPr wrap="square">
            <a:spAutoFit/>
          </a:bodyPr>
          <a:lstStyle/>
          <a:p>
            <a:pPr algn="ctr"/>
            <a:r>
              <a:rPr lang="fr-FR" b="1" i="1" dirty="0">
                <a:solidFill>
                  <a:schemeClr val="bg1"/>
                </a:solidFill>
                <a:latin typeface="Montserrat" panose="00000500000000000000" pitchFamily="2" charset="0"/>
                <a:cs typeface="Helvetica" charset="0"/>
              </a:rPr>
              <a:t>EVOLUTION DES TARIFS À LA BAISSE</a:t>
            </a:r>
            <a:endParaRPr lang="fr-FR" sz="1500" i="1" dirty="0">
              <a:solidFill>
                <a:schemeClr val="bg1"/>
              </a:solidFill>
              <a:latin typeface="Montserrat" panose="00000500000000000000" pitchFamily="2" charset="0"/>
              <a:cs typeface="Helvetica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678402B-48B4-1F45-159D-CA2D3AF33C88}"/>
              </a:ext>
            </a:extLst>
          </p:cNvPr>
          <p:cNvSpPr/>
          <p:nvPr/>
        </p:nvSpPr>
        <p:spPr>
          <a:xfrm>
            <a:off x="1293615" y="6511812"/>
            <a:ext cx="2276994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b="1" i="1" dirty="0">
                <a:solidFill>
                  <a:schemeClr val="bg1"/>
                </a:solidFill>
                <a:latin typeface="Montserrat" panose="00000500000000000000" pitchFamily="2" charset="0"/>
                <a:cs typeface="Helvetica" charset="0"/>
              </a:rPr>
              <a:t>PAS DE CHANGEMENT</a:t>
            </a:r>
            <a:endParaRPr lang="fr-FR" sz="1500" i="1" dirty="0">
              <a:solidFill>
                <a:schemeClr val="bg1"/>
              </a:solidFill>
              <a:latin typeface="Montserrat" panose="00000500000000000000" pitchFamily="2" charset="0"/>
              <a:cs typeface="Helvetica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07C5EC3A-104A-8BA6-5B34-AE4F3A1A54AD}"/>
              </a:ext>
            </a:extLst>
          </p:cNvPr>
          <p:cNvSpPr/>
          <p:nvPr/>
        </p:nvSpPr>
        <p:spPr>
          <a:xfrm>
            <a:off x="14729582" y="3114467"/>
            <a:ext cx="1080000" cy="1080000"/>
          </a:xfrm>
          <a:prstGeom prst="ellipse">
            <a:avLst/>
          </a:prstGeom>
          <a:noFill/>
          <a:ln>
            <a:noFill/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  <a:latin typeface="Montserrat" panose="00000500000000000000" pitchFamily="2" charset="0"/>
              </a:rPr>
              <a:t>+3,9</a:t>
            </a:r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%</a:t>
            </a:r>
            <a:endParaRPr lang="fr-FR" sz="20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A28AA4BC-3920-B06D-FAD6-B84150B0D744}"/>
              </a:ext>
            </a:extLst>
          </p:cNvPr>
          <p:cNvSpPr/>
          <p:nvPr/>
        </p:nvSpPr>
        <p:spPr>
          <a:xfrm>
            <a:off x="14729582" y="4062497"/>
            <a:ext cx="1080000" cy="1080000"/>
          </a:xfrm>
          <a:prstGeom prst="ellipse">
            <a:avLst/>
          </a:prstGeom>
          <a:noFill/>
          <a:ln>
            <a:noFill/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  <a:latin typeface="Montserrat" panose="00000500000000000000" pitchFamily="2" charset="0"/>
              </a:rPr>
              <a:t>+5,0</a:t>
            </a:r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%</a:t>
            </a:r>
            <a:endParaRPr lang="fr-FR" sz="20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6EF1518-E416-0487-8D8D-246DE601C4C7}"/>
              </a:ext>
            </a:extLst>
          </p:cNvPr>
          <p:cNvSpPr/>
          <p:nvPr/>
        </p:nvSpPr>
        <p:spPr>
          <a:xfrm>
            <a:off x="14729582" y="5000618"/>
            <a:ext cx="1080000" cy="1080000"/>
          </a:xfrm>
          <a:prstGeom prst="ellipse">
            <a:avLst/>
          </a:prstGeom>
          <a:noFill/>
          <a:ln>
            <a:noFill/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  <a:latin typeface="Montserrat" panose="00000500000000000000" pitchFamily="2" charset="0"/>
              </a:rPr>
              <a:t>+4,8</a:t>
            </a:r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%</a:t>
            </a:r>
            <a:endParaRPr lang="fr-FR" sz="20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F67BBDA-6B07-E794-4D87-E8681AAF7449}"/>
              </a:ext>
            </a:extLst>
          </p:cNvPr>
          <p:cNvSpPr/>
          <p:nvPr/>
        </p:nvSpPr>
        <p:spPr>
          <a:xfrm>
            <a:off x="14729582" y="5983759"/>
            <a:ext cx="1080000" cy="1080000"/>
          </a:xfrm>
          <a:prstGeom prst="ellipse">
            <a:avLst/>
          </a:prstGeom>
          <a:noFill/>
          <a:ln>
            <a:noFill/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  <a:latin typeface="Montserrat" panose="00000500000000000000" pitchFamily="2" charset="0"/>
              </a:rPr>
              <a:t>+4,3</a:t>
            </a:r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%</a:t>
            </a:r>
            <a:endParaRPr lang="fr-FR" sz="20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42404CB3-EA8C-56EE-A7A7-7D9DB6E68DF8}"/>
              </a:ext>
            </a:extLst>
          </p:cNvPr>
          <p:cNvSpPr/>
          <p:nvPr/>
        </p:nvSpPr>
        <p:spPr>
          <a:xfrm>
            <a:off x="14729582" y="6935186"/>
            <a:ext cx="1080000" cy="1080000"/>
          </a:xfrm>
          <a:prstGeom prst="ellipse">
            <a:avLst/>
          </a:prstGeom>
          <a:noFill/>
          <a:ln>
            <a:noFill/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  <a:latin typeface="Montserrat" panose="00000500000000000000" pitchFamily="2" charset="0"/>
              </a:rPr>
              <a:t>+3,9</a:t>
            </a:r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%</a:t>
            </a:r>
            <a:endParaRPr lang="fr-FR" sz="20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1D85DFA4-E09D-095C-AEF3-94111F103D0A}"/>
              </a:ext>
            </a:extLst>
          </p:cNvPr>
          <p:cNvSpPr/>
          <p:nvPr/>
        </p:nvSpPr>
        <p:spPr>
          <a:xfrm>
            <a:off x="14729582" y="7818705"/>
            <a:ext cx="1080000" cy="1080000"/>
          </a:xfrm>
          <a:prstGeom prst="ellipse">
            <a:avLst/>
          </a:prstGeom>
          <a:noFill/>
          <a:ln>
            <a:noFill/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  <a:latin typeface="Montserrat" panose="00000500000000000000" pitchFamily="2" charset="0"/>
              </a:rPr>
              <a:t>+3,4</a:t>
            </a:r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%</a:t>
            </a:r>
            <a:endParaRPr lang="fr-FR" sz="20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A6DC6C19-7FF8-D74A-5EC5-89501B4DEF4A}"/>
              </a:ext>
            </a:extLst>
          </p:cNvPr>
          <p:cNvSpPr/>
          <p:nvPr/>
        </p:nvSpPr>
        <p:spPr>
          <a:xfrm>
            <a:off x="14648673" y="2831023"/>
            <a:ext cx="1241817" cy="5903161"/>
          </a:xfrm>
          <a:prstGeom prst="roundRect">
            <a:avLst/>
          </a:prstGeom>
          <a:noFill/>
          <a:ln>
            <a:solidFill>
              <a:srgbClr val="558ED5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Graphique 16" descr="Montagnes contour">
            <a:extLst>
              <a:ext uri="{FF2B5EF4-FFF2-40B4-BE49-F238E27FC236}">
                <a16:creationId xmlns:a16="http://schemas.microsoft.com/office/drawing/2014/main" id="{8324D0AF-7CEB-B2A7-74B0-1ABE4AA765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001897" y="2878590"/>
            <a:ext cx="535368" cy="535368"/>
          </a:xfrm>
          <a:prstGeom prst="rect">
            <a:avLst/>
          </a:prstGeom>
        </p:spPr>
      </p:pic>
      <p:sp>
        <p:nvSpPr>
          <p:cNvPr id="18" name="Ellipse 17">
            <a:extLst>
              <a:ext uri="{FF2B5EF4-FFF2-40B4-BE49-F238E27FC236}">
                <a16:creationId xmlns:a16="http://schemas.microsoft.com/office/drawing/2014/main" id="{0F667F1B-4D18-AD6B-3757-F10ED25BA317}"/>
              </a:ext>
            </a:extLst>
          </p:cNvPr>
          <p:cNvSpPr/>
          <p:nvPr/>
        </p:nvSpPr>
        <p:spPr>
          <a:xfrm>
            <a:off x="16117698" y="3114467"/>
            <a:ext cx="1080000" cy="1080000"/>
          </a:xfrm>
          <a:prstGeom prst="ellipse">
            <a:avLst/>
          </a:prstGeom>
          <a:noFill/>
          <a:ln>
            <a:noFill/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  <a:latin typeface="Montserrat" panose="00000500000000000000" pitchFamily="2" charset="0"/>
              </a:rPr>
              <a:t>+5,0</a:t>
            </a:r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%</a:t>
            </a:r>
            <a:endParaRPr lang="fr-FR" sz="20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7BB963AC-9821-AE06-E1AC-D2E5DAFAE153}"/>
              </a:ext>
            </a:extLst>
          </p:cNvPr>
          <p:cNvSpPr/>
          <p:nvPr/>
        </p:nvSpPr>
        <p:spPr>
          <a:xfrm>
            <a:off x="16117698" y="4062497"/>
            <a:ext cx="1080000" cy="1080000"/>
          </a:xfrm>
          <a:prstGeom prst="ellipse">
            <a:avLst/>
          </a:prstGeom>
          <a:noFill/>
          <a:ln>
            <a:noFill/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  <a:latin typeface="Montserrat" panose="00000500000000000000" pitchFamily="2" charset="0"/>
              </a:rPr>
              <a:t>+4,3</a:t>
            </a:r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%</a:t>
            </a:r>
            <a:endParaRPr lang="fr-FR" sz="20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1DBACD17-4A8F-8896-439E-3E25BE271F1B}"/>
              </a:ext>
            </a:extLst>
          </p:cNvPr>
          <p:cNvSpPr/>
          <p:nvPr/>
        </p:nvSpPr>
        <p:spPr>
          <a:xfrm>
            <a:off x="16117698" y="5000618"/>
            <a:ext cx="1080000" cy="1080000"/>
          </a:xfrm>
          <a:prstGeom prst="ellipse">
            <a:avLst/>
          </a:prstGeom>
          <a:noFill/>
          <a:ln>
            <a:noFill/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  <a:latin typeface="Montserrat" panose="00000500000000000000" pitchFamily="2" charset="0"/>
              </a:rPr>
              <a:t>+5,0</a:t>
            </a:r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%</a:t>
            </a:r>
            <a:endParaRPr lang="fr-FR" sz="20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4EC32B4F-B649-62D8-7D1B-CBEE6629125A}"/>
              </a:ext>
            </a:extLst>
          </p:cNvPr>
          <p:cNvSpPr/>
          <p:nvPr/>
        </p:nvSpPr>
        <p:spPr>
          <a:xfrm>
            <a:off x="16117698" y="5983759"/>
            <a:ext cx="1080000" cy="1080000"/>
          </a:xfrm>
          <a:prstGeom prst="ellipse">
            <a:avLst/>
          </a:prstGeom>
          <a:noFill/>
          <a:ln>
            <a:noFill/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  <a:latin typeface="Montserrat" panose="00000500000000000000" pitchFamily="2" charset="0"/>
              </a:rPr>
              <a:t>0,0</a:t>
            </a:r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%</a:t>
            </a:r>
            <a:endParaRPr lang="fr-FR" sz="20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E9422F3F-2E04-58AC-985D-BC9A0EA5E29E}"/>
              </a:ext>
            </a:extLst>
          </p:cNvPr>
          <p:cNvSpPr/>
          <p:nvPr/>
        </p:nvSpPr>
        <p:spPr>
          <a:xfrm>
            <a:off x="16117698" y="6935186"/>
            <a:ext cx="1080000" cy="1080000"/>
          </a:xfrm>
          <a:prstGeom prst="ellipse">
            <a:avLst/>
          </a:prstGeom>
          <a:noFill/>
          <a:ln>
            <a:noFill/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  <a:latin typeface="Montserrat" panose="00000500000000000000" pitchFamily="2" charset="0"/>
              </a:rPr>
              <a:t>+3,0</a:t>
            </a:r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%</a:t>
            </a:r>
            <a:endParaRPr lang="fr-FR" sz="20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FFD274FB-E923-07ED-8DE4-7785C9A65BE7}"/>
              </a:ext>
            </a:extLst>
          </p:cNvPr>
          <p:cNvSpPr/>
          <p:nvPr/>
        </p:nvSpPr>
        <p:spPr>
          <a:xfrm>
            <a:off x="16117698" y="7818705"/>
            <a:ext cx="1080000" cy="1080000"/>
          </a:xfrm>
          <a:prstGeom prst="ellipse">
            <a:avLst/>
          </a:prstGeom>
          <a:noFill/>
          <a:ln>
            <a:noFill/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  <a:latin typeface="Montserrat" panose="00000500000000000000" pitchFamily="2" charset="0"/>
              </a:rPr>
              <a:t>+3,3</a:t>
            </a:r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%</a:t>
            </a:r>
            <a:endParaRPr lang="fr-FR" sz="20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FB4186C3-9916-2A90-CAE9-F0713CA35AFD}"/>
              </a:ext>
            </a:extLst>
          </p:cNvPr>
          <p:cNvSpPr/>
          <p:nvPr/>
        </p:nvSpPr>
        <p:spPr>
          <a:xfrm>
            <a:off x="16036789" y="2831023"/>
            <a:ext cx="1241817" cy="5903161"/>
          </a:xfrm>
          <a:prstGeom prst="roundRect">
            <a:avLst/>
          </a:prstGeom>
          <a:noFill/>
          <a:ln>
            <a:solidFill>
              <a:srgbClr val="23A8BD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Graphique 24">
            <a:extLst>
              <a:ext uri="{FF2B5EF4-FFF2-40B4-BE49-F238E27FC236}">
                <a16:creationId xmlns:a16="http://schemas.microsoft.com/office/drawing/2014/main" id="{3F694E37-D10D-1022-5653-603405AA17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6390013" y="2878590"/>
            <a:ext cx="535368" cy="53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51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77D74-50C3-16E9-F1F4-9093FBB75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Ellipse 30">
            <a:extLst>
              <a:ext uri="{FF2B5EF4-FFF2-40B4-BE49-F238E27FC236}">
                <a16:creationId xmlns:a16="http://schemas.microsoft.com/office/drawing/2014/main" id="{2C49BE82-7EF3-B92D-B211-08AC942AD05B}"/>
              </a:ext>
            </a:extLst>
          </p:cNvPr>
          <p:cNvSpPr/>
          <p:nvPr/>
        </p:nvSpPr>
        <p:spPr>
          <a:xfrm>
            <a:off x="14618021" y="3449340"/>
            <a:ext cx="1152000" cy="1152000"/>
          </a:xfrm>
          <a:prstGeom prst="ellipse">
            <a:avLst/>
          </a:prstGeom>
          <a:solidFill>
            <a:srgbClr val="EBBF5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latin typeface="Montserrat Medium" panose="00000600000000000000" pitchFamily="2" charset="0"/>
            </a:endParaRPr>
          </a:p>
        </p:txBody>
      </p:sp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31244545-D320-A3F3-A13A-8A5374CF6B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646557"/>
              </p:ext>
            </p:extLst>
          </p:nvPr>
        </p:nvGraphicFramePr>
        <p:xfrm>
          <a:off x="-810860" y="3179133"/>
          <a:ext cx="11714675" cy="6046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518412" imgH="2331507" progId="Excel.Sheet.12">
                  <p:link updateAutomatic="1"/>
                </p:oleObj>
              </mc:Choice>
              <mc:Fallback>
                <p:oleObj name="Worksheet" r:id="rId2" imgW="4518412" imgH="233150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810860" y="3179133"/>
                        <a:ext cx="11714675" cy="6046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 12">
            <a:extLst>
              <a:ext uri="{FF2B5EF4-FFF2-40B4-BE49-F238E27FC236}">
                <a16:creationId xmlns:a16="http://schemas.microsoft.com/office/drawing/2014/main" id="{37062A1C-1E04-7E28-DC75-290D3E8550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659043"/>
              </p:ext>
            </p:extLst>
          </p:nvPr>
        </p:nvGraphicFramePr>
        <p:xfrm>
          <a:off x="-795918" y="3145087"/>
          <a:ext cx="11722574" cy="6050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4518412" imgH="2331507" progId="Excel.Sheet.12">
                  <p:link updateAutomatic="1"/>
                </p:oleObj>
              </mc:Choice>
              <mc:Fallback>
                <p:oleObj name="Worksheet" r:id="rId4" imgW="4518412" imgH="233150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795918" y="3145087"/>
                        <a:ext cx="11722574" cy="60507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2738036-E681-A4B2-4918-DCE03FFBD9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6606617-F1C5-8153-6C54-7771A1057A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46987" y="1310924"/>
            <a:ext cx="7326260" cy="582516"/>
          </a:xfrm>
        </p:spPr>
        <p:txBody>
          <a:bodyPr/>
          <a:lstStyle/>
          <a:p>
            <a:pPr algn="l"/>
            <a:r>
              <a:rPr lang="fr-FR" dirty="0">
                <a:latin typeface="Montserrat Medium" panose="00000600000000000000" pitchFamily="2" charset="0"/>
              </a:rPr>
              <a:t>Identification des structures répondantes</a:t>
            </a:r>
            <a:endParaRPr lang="fr-FR" sz="2400" b="0" dirty="0">
              <a:solidFill>
                <a:srgbClr val="C98604"/>
              </a:solidFill>
              <a:latin typeface="Montserrat Medium" panose="000006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1434C9-DF6E-B59D-A401-F08F62CD046B}"/>
              </a:ext>
            </a:extLst>
          </p:cNvPr>
          <p:cNvSpPr/>
          <p:nvPr/>
        </p:nvSpPr>
        <p:spPr>
          <a:xfrm>
            <a:off x="2052424" y="2152687"/>
            <a:ext cx="54780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Quel est votre secteur d’activité 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32AC40-AAB0-FFF3-3B39-883A447BF34C}"/>
              </a:ext>
            </a:extLst>
          </p:cNvPr>
          <p:cNvSpPr/>
          <p:nvPr/>
        </p:nvSpPr>
        <p:spPr>
          <a:xfrm>
            <a:off x="1220738" y="6383236"/>
            <a:ext cx="21915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Centre de vacances</a:t>
            </a:r>
          </a:p>
          <a:p>
            <a:pPr marL="285750" indent="-285750">
              <a:buFontTx/>
              <a:buChar char="-"/>
            </a:pPr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Gîte d’étape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E6AA78B-3391-E342-EF1E-FA27CBB98A48}"/>
              </a:ext>
            </a:extLst>
          </p:cNvPr>
          <p:cNvSpPr txBox="1"/>
          <p:nvPr/>
        </p:nvSpPr>
        <p:spPr>
          <a:xfrm>
            <a:off x="7132096" y="4815836"/>
            <a:ext cx="16849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rgbClr val="5B9BD5"/>
                </a:solidFill>
                <a:latin typeface="Montserrat Medium" panose="00000600000000000000" pitchFamily="2" charset="0"/>
              </a:rPr>
              <a:t>Hôtellerie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36E3361-CB56-6A85-4B45-4BDA90E820D0}"/>
              </a:ext>
            </a:extLst>
          </p:cNvPr>
          <p:cNvSpPr txBox="1"/>
          <p:nvPr/>
        </p:nvSpPr>
        <p:spPr>
          <a:xfrm>
            <a:off x="5845542" y="8288201"/>
            <a:ext cx="18258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ED7D31"/>
                </a:solidFill>
                <a:latin typeface="Montserrat Medium" panose="00000600000000000000" pitchFamily="2" charset="0"/>
              </a:rPr>
              <a:t>Agence immobilière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64037F1-170F-86F7-A2F8-7D4DBC2BA129}"/>
              </a:ext>
            </a:extLst>
          </p:cNvPr>
          <p:cNvSpPr txBox="1"/>
          <p:nvPr/>
        </p:nvSpPr>
        <p:spPr>
          <a:xfrm>
            <a:off x="2669006" y="8266441"/>
            <a:ext cx="18258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7C80"/>
                </a:solidFill>
                <a:latin typeface="Montserrat Medium" panose="00000600000000000000" pitchFamily="2" charset="0"/>
              </a:rPr>
              <a:t>Résidence de tourisme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602B7E4-F996-7B7E-8381-C55B3B313BA4}"/>
              </a:ext>
            </a:extLst>
          </p:cNvPr>
          <p:cNvSpPr txBox="1"/>
          <p:nvPr/>
        </p:nvSpPr>
        <p:spPr>
          <a:xfrm>
            <a:off x="1713377" y="6012667"/>
            <a:ext cx="909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C000"/>
                </a:solidFill>
                <a:latin typeface="Montserrat Medium" panose="00000600000000000000" pitchFamily="2" charset="0"/>
              </a:rPr>
              <a:t>Autre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97CFACE-64CA-F6F4-40FE-EAABF39CCEB8}"/>
              </a:ext>
            </a:extLst>
          </p:cNvPr>
          <p:cNvSpPr txBox="1"/>
          <p:nvPr/>
        </p:nvSpPr>
        <p:spPr>
          <a:xfrm>
            <a:off x="1318914" y="4930918"/>
            <a:ext cx="149306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b="1" dirty="0">
                <a:solidFill>
                  <a:srgbClr val="4472C4"/>
                </a:solidFill>
                <a:latin typeface="Montserrat Medium" panose="00000600000000000000" pitchFamily="2" charset="0"/>
              </a:rPr>
              <a:t>Centrale de réservation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E3304821-EE16-70D5-39CB-B12295208915}"/>
              </a:ext>
            </a:extLst>
          </p:cNvPr>
          <p:cNvSpPr txBox="1"/>
          <p:nvPr/>
        </p:nvSpPr>
        <p:spPr>
          <a:xfrm>
            <a:off x="3380407" y="3298330"/>
            <a:ext cx="1684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C0504D"/>
                </a:solidFill>
                <a:latin typeface="Montserrat Medium" panose="00000600000000000000" pitchFamily="2" charset="0"/>
              </a:rPr>
              <a:t>Village vacances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90D6BDF3-B23B-6222-BEB4-9EE6E13D5C83}"/>
              </a:ext>
            </a:extLst>
          </p:cNvPr>
          <p:cNvSpPr txBox="1"/>
          <p:nvPr/>
        </p:nvSpPr>
        <p:spPr>
          <a:xfrm>
            <a:off x="1922735" y="4002302"/>
            <a:ext cx="1988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70AD47"/>
                </a:solidFill>
                <a:latin typeface="Montserrat Medium" panose="00000600000000000000" pitchFamily="2" charset="0"/>
              </a:rPr>
              <a:t>Hôtellerie de plein air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F263AD86-0D56-F06A-2895-A473D69CCB0E}"/>
              </a:ext>
            </a:extLst>
          </p:cNvPr>
          <p:cNvSpPr/>
          <p:nvPr/>
        </p:nvSpPr>
        <p:spPr>
          <a:xfrm>
            <a:off x="12943022" y="3436625"/>
            <a:ext cx="1152000" cy="1152000"/>
          </a:xfrm>
          <a:prstGeom prst="ellipse">
            <a:avLst/>
          </a:prstGeom>
          <a:solidFill>
            <a:srgbClr val="EBBF5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776E50F-8042-A4FE-B190-A221E17D54EF}"/>
              </a:ext>
            </a:extLst>
          </p:cNvPr>
          <p:cNvSpPr/>
          <p:nvPr/>
        </p:nvSpPr>
        <p:spPr>
          <a:xfrm>
            <a:off x="9646176" y="2152687"/>
            <a:ext cx="73262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Votre offre d’hébergement est-elle située à : 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A7C96143-D2E3-BCAB-9324-8370229ACA34}"/>
              </a:ext>
            </a:extLst>
          </p:cNvPr>
          <p:cNvSpPr/>
          <p:nvPr/>
        </p:nvSpPr>
        <p:spPr>
          <a:xfrm>
            <a:off x="11415299" y="3435077"/>
            <a:ext cx="1152000" cy="1152000"/>
          </a:xfrm>
          <a:prstGeom prst="ellipse">
            <a:avLst/>
          </a:prstGeom>
          <a:solidFill>
            <a:srgbClr val="EBBF5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C1B9F903-8E35-C691-E00F-027C99D150A1}"/>
              </a:ext>
            </a:extLst>
          </p:cNvPr>
          <p:cNvSpPr/>
          <p:nvPr/>
        </p:nvSpPr>
        <p:spPr>
          <a:xfrm>
            <a:off x="9745397" y="3420426"/>
            <a:ext cx="1152000" cy="1152000"/>
          </a:xfrm>
          <a:prstGeom prst="ellipse">
            <a:avLst/>
          </a:prstGeom>
          <a:solidFill>
            <a:srgbClr val="EBBF5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latin typeface="Montserrat Medium" panose="00000600000000000000" pitchFamily="2" charset="0"/>
            </a:endParaRPr>
          </a:p>
        </p:txBody>
      </p:sp>
      <p:pic>
        <p:nvPicPr>
          <p:cNvPr id="27" name="Graphique 26" descr="Montagnes contour">
            <a:extLst>
              <a:ext uri="{FF2B5EF4-FFF2-40B4-BE49-F238E27FC236}">
                <a16:creationId xmlns:a16="http://schemas.microsoft.com/office/drawing/2014/main" id="{C2A044BF-C965-E554-5F8A-50775C37A9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64197" y="3460435"/>
            <a:ext cx="914400" cy="914400"/>
          </a:xfrm>
          <a:prstGeom prst="rect">
            <a:avLst/>
          </a:prstGeom>
        </p:spPr>
      </p:pic>
      <p:pic>
        <p:nvPicPr>
          <p:cNvPr id="30" name="Graphique 29" descr="Vague contour">
            <a:extLst>
              <a:ext uri="{FF2B5EF4-FFF2-40B4-BE49-F238E27FC236}">
                <a16:creationId xmlns:a16="http://schemas.microsoft.com/office/drawing/2014/main" id="{B553A734-E69E-24FD-2FEB-B992E9FA94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1534099" y="3508607"/>
            <a:ext cx="914400" cy="914400"/>
          </a:xfrm>
          <a:prstGeom prst="rect">
            <a:avLst/>
          </a:prstGeom>
        </p:spPr>
      </p:pic>
      <p:pic>
        <p:nvPicPr>
          <p:cNvPr id="32" name="Graphique 31" descr="Ville contour">
            <a:extLst>
              <a:ext uri="{FF2B5EF4-FFF2-40B4-BE49-F238E27FC236}">
                <a16:creationId xmlns:a16="http://schemas.microsoft.com/office/drawing/2014/main" id="{86760214-621E-178A-CC68-066FD49EB9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4736821" y="3568140"/>
            <a:ext cx="914400" cy="914400"/>
          </a:xfrm>
          <a:prstGeom prst="rect">
            <a:avLst/>
          </a:prstGeom>
        </p:spPr>
      </p:pic>
      <p:sp>
        <p:nvSpPr>
          <p:cNvPr id="35" name="Ellipse 34">
            <a:extLst>
              <a:ext uri="{FF2B5EF4-FFF2-40B4-BE49-F238E27FC236}">
                <a16:creationId xmlns:a16="http://schemas.microsoft.com/office/drawing/2014/main" id="{D00EC3C0-A765-14A0-A1B1-45494DCE3898}"/>
              </a:ext>
            </a:extLst>
          </p:cNvPr>
          <p:cNvSpPr/>
          <p:nvPr/>
        </p:nvSpPr>
        <p:spPr>
          <a:xfrm>
            <a:off x="16068595" y="3462183"/>
            <a:ext cx="1152000" cy="1152000"/>
          </a:xfrm>
          <a:prstGeom prst="ellipse">
            <a:avLst/>
          </a:prstGeom>
          <a:solidFill>
            <a:srgbClr val="EBBF5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latin typeface="Montserrat Medium" panose="00000600000000000000" pitchFamily="2" charset="0"/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ADF14EF8-D694-D0B9-E5A0-7FD175199785}"/>
              </a:ext>
            </a:extLst>
          </p:cNvPr>
          <p:cNvSpPr txBox="1"/>
          <p:nvPr/>
        </p:nvSpPr>
        <p:spPr>
          <a:xfrm>
            <a:off x="9299486" y="3018453"/>
            <a:ext cx="20895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latin typeface="Montserrat Medium" panose="00000600000000000000" pitchFamily="2" charset="0"/>
              </a:rPr>
              <a:t>La montagne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A8606AC-97F9-0302-7B19-2B6E003CA884}"/>
              </a:ext>
            </a:extLst>
          </p:cNvPr>
          <p:cNvSpPr/>
          <p:nvPr/>
        </p:nvSpPr>
        <p:spPr>
          <a:xfrm>
            <a:off x="9611068" y="4651834"/>
            <a:ext cx="14078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>
                <a:latin typeface="Montserrat" panose="00000500000000000000" pitchFamily="2" charset="0"/>
                <a:cs typeface="Arial" panose="020B0604020202020204" pitchFamily="34" charset="0"/>
              </a:rPr>
              <a:t>100%</a:t>
            </a:r>
          </a:p>
        </p:txBody>
      </p:sp>
      <p:pic>
        <p:nvPicPr>
          <p:cNvPr id="40" name="Graphique 39">
            <a:extLst>
              <a:ext uri="{FF2B5EF4-FFF2-40B4-BE49-F238E27FC236}">
                <a16:creationId xmlns:a16="http://schemas.microsoft.com/office/drawing/2014/main" id="{F9394F6D-15FC-33E6-D4E7-67F8CBF32EB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99922" y="3555425"/>
            <a:ext cx="838670" cy="838670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E2DA7081-0B88-FEA2-57E9-E059274EF1B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4" t="24595" r="70044" b="26845"/>
          <a:stretch>
            <a:fillRect/>
          </a:stretch>
        </p:blipFill>
        <p:spPr>
          <a:xfrm>
            <a:off x="16233695" y="3389089"/>
            <a:ext cx="894947" cy="1224998"/>
          </a:xfrm>
          <a:prstGeom prst="rect">
            <a:avLst/>
          </a:prstGeom>
        </p:spPr>
      </p:pic>
      <p:sp>
        <p:nvSpPr>
          <p:cNvPr id="43" name="ZoneTexte 42">
            <a:extLst>
              <a:ext uri="{FF2B5EF4-FFF2-40B4-BE49-F238E27FC236}">
                <a16:creationId xmlns:a16="http://schemas.microsoft.com/office/drawing/2014/main" id="{D547D392-A02A-01FF-928B-E73893E1531E}"/>
              </a:ext>
            </a:extLst>
          </p:cNvPr>
          <p:cNvSpPr txBox="1"/>
          <p:nvPr/>
        </p:nvSpPr>
        <p:spPr>
          <a:xfrm>
            <a:off x="11279953" y="3008937"/>
            <a:ext cx="13407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latin typeface="Montserrat Medium" panose="00000600000000000000" pitchFamily="2" charset="0"/>
              </a:rPr>
              <a:t>La mer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95EAEC1E-24D9-D39C-A02A-BD39AAD84434}"/>
              </a:ext>
            </a:extLst>
          </p:cNvPr>
          <p:cNvSpPr txBox="1"/>
          <p:nvPr/>
        </p:nvSpPr>
        <p:spPr>
          <a:xfrm>
            <a:off x="14551355" y="3018453"/>
            <a:ext cx="11452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latin typeface="Montserrat Medium" panose="00000600000000000000" pitchFamily="2" charset="0"/>
              </a:rPr>
              <a:t>La ville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FBDEC228-B934-41DB-1423-E43A4783968C}"/>
              </a:ext>
            </a:extLst>
          </p:cNvPr>
          <p:cNvSpPr txBox="1"/>
          <p:nvPr/>
        </p:nvSpPr>
        <p:spPr>
          <a:xfrm>
            <a:off x="12381761" y="3008937"/>
            <a:ext cx="22010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latin typeface="Montserrat Medium" panose="00000600000000000000" pitchFamily="2" charset="0"/>
              </a:rPr>
              <a:t>La campagne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7FF7F5EA-827A-FDAB-D395-7A40224670DA}"/>
              </a:ext>
            </a:extLst>
          </p:cNvPr>
          <p:cNvSpPr txBox="1"/>
          <p:nvPr/>
        </p:nvSpPr>
        <p:spPr>
          <a:xfrm>
            <a:off x="16068595" y="3007293"/>
            <a:ext cx="11452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latin typeface="Montserrat Medium" panose="00000600000000000000" pitchFamily="2" charset="0"/>
              </a:rPr>
              <a:t>Le lac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B5619AF-1B01-61CA-2B08-B50A785CAF63}"/>
              </a:ext>
            </a:extLst>
          </p:cNvPr>
          <p:cNvSpPr/>
          <p:nvPr/>
        </p:nvSpPr>
        <p:spPr>
          <a:xfrm>
            <a:off x="16418146" y="4857582"/>
            <a:ext cx="8024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latin typeface="Montserrat" panose="00000500000000000000" pitchFamily="2" charset="0"/>
                <a:cs typeface="Arial" panose="020B0604020202020204" pitchFamily="34" charset="0"/>
              </a:rPr>
              <a:t>3%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C402292-8C89-8DEC-BDB3-CFD2C9C378CD}"/>
              </a:ext>
            </a:extLst>
          </p:cNvPr>
          <p:cNvSpPr/>
          <p:nvPr/>
        </p:nvSpPr>
        <p:spPr>
          <a:xfrm>
            <a:off x="13225379" y="4853155"/>
            <a:ext cx="6500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latin typeface="Montserrat" panose="00000500000000000000" pitchFamily="2" charset="0"/>
                <a:cs typeface="Arial" panose="020B0604020202020204" pitchFamily="34" charset="0"/>
              </a:rPr>
              <a:t>4%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E0D1D72-36D8-8BC3-6E2D-655471220F69}"/>
              </a:ext>
            </a:extLst>
          </p:cNvPr>
          <p:cNvSpPr/>
          <p:nvPr/>
        </p:nvSpPr>
        <p:spPr>
          <a:xfrm>
            <a:off x="9665133" y="5774920"/>
            <a:ext cx="73262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L’activité de votre structure est : 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17149E2-5B6C-062C-3A2B-63AA748F66BB}"/>
              </a:ext>
            </a:extLst>
          </p:cNvPr>
          <p:cNvSpPr/>
          <p:nvPr/>
        </p:nvSpPr>
        <p:spPr>
          <a:xfrm>
            <a:off x="11239106" y="7874000"/>
            <a:ext cx="2003788" cy="10462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latin typeface="Montserrat Medium" panose="00000600000000000000" pitchFamily="2" charset="0"/>
              </a:rPr>
              <a:t>Multi-sites</a:t>
            </a:r>
            <a:endParaRPr lang="fr-FR" b="1" dirty="0">
              <a:latin typeface="Montserrat Medium" panose="00000600000000000000" pitchFamily="2" charset="0"/>
            </a:endParaRPr>
          </a:p>
          <a:p>
            <a:pPr algn="ctr"/>
            <a:r>
              <a:rPr lang="fr-FR" sz="2400" b="1" dirty="0">
                <a:latin typeface="Montserrat" panose="00000500000000000000" pitchFamily="2" charset="0"/>
              </a:rPr>
              <a:t>23%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BB81D17-F1F5-F5F4-E304-C0346BC656AD}"/>
              </a:ext>
            </a:extLst>
          </p:cNvPr>
          <p:cNvSpPr/>
          <p:nvPr/>
        </p:nvSpPr>
        <p:spPr>
          <a:xfrm>
            <a:off x="13403226" y="6412454"/>
            <a:ext cx="2003788" cy="2501507"/>
          </a:xfrm>
          <a:prstGeom prst="rect">
            <a:avLst/>
          </a:prstGeom>
          <a:solidFill>
            <a:srgbClr val="C986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latin typeface="Montserrat Medium" panose="00000600000000000000" pitchFamily="2" charset="0"/>
              </a:rPr>
              <a:t>Mono-sites</a:t>
            </a:r>
            <a:endParaRPr lang="fr-FR" b="1" dirty="0">
              <a:latin typeface="Montserrat Medium" panose="00000600000000000000" pitchFamily="2" charset="0"/>
            </a:endParaRPr>
          </a:p>
          <a:p>
            <a:pPr algn="ctr"/>
            <a:r>
              <a:rPr lang="fr-FR" sz="2400" b="1" dirty="0">
                <a:latin typeface="Montserrat" panose="00000500000000000000" pitchFamily="2" charset="0"/>
              </a:rPr>
              <a:t>77%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7317FE-92F9-A95B-B7CB-03A8A0640C04}"/>
              </a:ext>
            </a:extLst>
          </p:cNvPr>
          <p:cNvSpPr/>
          <p:nvPr/>
        </p:nvSpPr>
        <p:spPr>
          <a:xfrm>
            <a:off x="15567346" y="8562165"/>
            <a:ext cx="1204182" cy="34629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N-1 : 83%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B85173-60B9-1D73-7DFB-4D56F168ADE6}"/>
              </a:ext>
            </a:extLst>
          </p:cNvPr>
          <p:cNvSpPr/>
          <p:nvPr/>
        </p:nvSpPr>
        <p:spPr>
          <a:xfrm>
            <a:off x="9864197" y="8579483"/>
            <a:ext cx="1204182" cy="34629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N-1 : 17%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641799-34F1-65AF-68BF-E47582A20338}"/>
              </a:ext>
            </a:extLst>
          </p:cNvPr>
          <p:cNvSpPr/>
          <p:nvPr/>
        </p:nvSpPr>
        <p:spPr>
          <a:xfrm>
            <a:off x="7372486" y="5298165"/>
            <a:ext cx="1204182" cy="34629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N-1 : 37%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33B9F5-18FE-CC3F-4208-3756ECC742E8}"/>
              </a:ext>
            </a:extLst>
          </p:cNvPr>
          <p:cNvSpPr/>
          <p:nvPr/>
        </p:nvSpPr>
        <p:spPr>
          <a:xfrm>
            <a:off x="7167973" y="8246950"/>
            <a:ext cx="1204182" cy="34629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N-1 : 15%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6EE7C1-F07A-5767-476A-69AEC78BB952}"/>
              </a:ext>
            </a:extLst>
          </p:cNvPr>
          <p:cNvSpPr/>
          <p:nvPr/>
        </p:nvSpPr>
        <p:spPr>
          <a:xfrm>
            <a:off x="14950765" y="4857582"/>
            <a:ext cx="8024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latin typeface="Montserrat" panose="00000500000000000000" pitchFamily="2" charset="0"/>
                <a:cs typeface="Arial" panose="020B0604020202020204" pitchFamily="34" charset="0"/>
              </a:rPr>
              <a:t>3%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443D64-2D60-E1FB-8F0C-3EEBACECE98F}"/>
              </a:ext>
            </a:extLst>
          </p:cNvPr>
          <p:cNvSpPr/>
          <p:nvPr/>
        </p:nvSpPr>
        <p:spPr>
          <a:xfrm>
            <a:off x="11681288" y="4863777"/>
            <a:ext cx="6500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latin typeface="Montserrat" panose="00000500000000000000" pitchFamily="2" charset="0"/>
                <a:cs typeface="Arial" panose="020B0604020202020204" pitchFamily="34" charset="0"/>
              </a:rPr>
              <a:t>4%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B8E7AE1-DBD7-000B-B466-6FBBF2B7F5EC}"/>
              </a:ext>
            </a:extLst>
          </p:cNvPr>
          <p:cNvSpPr txBox="1"/>
          <p:nvPr/>
        </p:nvSpPr>
        <p:spPr>
          <a:xfrm>
            <a:off x="4673459" y="3198825"/>
            <a:ext cx="1096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9E480E"/>
                </a:solidFill>
                <a:latin typeface="Montserrat Medium" panose="00000600000000000000" pitchFamily="2" charset="0"/>
              </a:rPr>
              <a:t>Tour-opérateur</a:t>
            </a:r>
            <a:endParaRPr lang="fr-FR" sz="1600" b="1" dirty="0">
              <a:solidFill>
                <a:srgbClr val="9E480E"/>
              </a:solidFill>
              <a:latin typeface="Montserrat Medium" panose="000006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1766AAE-6D2B-8DE9-FA08-8DE3E4AB787C}"/>
              </a:ext>
            </a:extLst>
          </p:cNvPr>
          <p:cNvSpPr/>
          <p:nvPr/>
        </p:nvSpPr>
        <p:spPr>
          <a:xfrm>
            <a:off x="1391578" y="8468995"/>
            <a:ext cx="1204182" cy="34629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N-1 : 13%</a:t>
            </a:r>
          </a:p>
        </p:txBody>
      </p:sp>
    </p:spTree>
    <p:extLst>
      <p:ext uri="{BB962C8B-B14F-4D97-AF65-F5344CB8AC3E}">
        <p14:creationId xmlns:p14="http://schemas.microsoft.com/office/powerpoint/2010/main" val="32431960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A6B35-6F7B-413C-8FFF-442A460EC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6C34E6B-9BE3-CBC8-33C1-7852715CE7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B47F795-C62D-8740-89DA-CC3CCA3BD9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89567" y="1323402"/>
            <a:ext cx="5820872" cy="582516"/>
          </a:xfrm>
        </p:spPr>
        <p:txBody>
          <a:bodyPr/>
          <a:lstStyle/>
          <a:p>
            <a:pPr algn="l"/>
            <a:r>
              <a:rPr lang="fr-FR" dirty="0">
                <a:latin typeface="Montserrat Medium" panose="00000600000000000000" pitchFamily="2" charset="0"/>
              </a:rPr>
              <a:t>La fin de saison</a:t>
            </a:r>
            <a:endParaRPr lang="fr-FR" sz="2400" b="0" dirty="0">
              <a:latin typeface="Montserrat Medium" panose="000006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658713-10CD-6C38-DF31-26197E16AA4C}"/>
              </a:ext>
            </a:extLst>
          </p:cNvPr>
          <p:cNvSpPr/>
          <p:nvPr/>
        </p:nvSpPr>
        <p:spPr>
          <a:xfrm>
            <a:off x="1489567" y="2256421"/>
            <a:ext cx="79521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Comment évaluez-vous la demande touristique pour la fin de saison cette année par rapport à l'hiver précédent à la même date 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5C724C-6CBD-186C-6686-001F69FC0BF8}"/>
              </a:ext>
            </a:extLst>
          </p:cNvPr>
          <p:cNvSpPr/>
          <p:nvPr/>
        </p:nvSpPr>
        <p:spPr>
          <a:xfrm>
            <a:off x="3792340" y="4167297"/>
            <a:ext cx="1905000" cy="1128601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Montserrat Medium" panose="00000600000000000000" pitchFamily="2" charset="0"/>
              </a:rPr>
              <a:t>En hausse</a:t>
            </a:r>
            <a:endParaRPr lang="fr-FR" sz="1600" b="1" dirty="0">
              <a:latin typeface="Montserrat Medium" panose="00000600000000000000" pitchFamily="2" charset="0"/>
            </a:endParaRPr>
          </a:p>
          <a:p>
            <a:pPr algn="ctr"/>
            <a:r>
              <a:rPr lang="fr-FR" sz="2800" b="1" dirty="0">
                <a:latin typeface="Montserrat" panose="00000500000000000000" pitchFamily="2" charset="0"/>
              </a:rPr>
              <a:t>13%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207378-9970-3FAF-4261-4D5B00B22A62}"/>
              </a:ext>
            </a:extLst>
          </p:cNvPr>
          <p:cNvSpPr/>
          <p:nvPr/>
        </p:nvSpPr>
        <p:spPr>
          <a:xfrm>
            <a:off x="2193931" y="5514313"/>
            <a:ext cx="4873133" cy="156040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latin typeface="Montserrat Medium" panose="00000600000000000000" pitchFamily="2" charset="0"/>
              </a:rPr>
              <a:t>Stable</a:t>
            </a:r>
            <a:endParaRPr lang="fr-FR" sz="3200" b="1" dirty="0">
              <a:latin typeface="Montserrat Medium" panose="00000600000000000000" pitchFamily="2" charset="0"/>
            </a:endParaRPr>
          </a:p>
          <a:p>
            <a:pPr algn="ctr"/>
            <a:r>
              <a:rPr lang="fr-FR" sz="4000" b="1" dirty="0">
                <a:latin typeface="Montserrat" panose="00000500000000000000" pitchFamily="2" charset="0"/>
              </a:rPr>
              <a:t>61%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24656D-F0D8-4C0B-DCA8-777021F6DB12}"/>
              </a:ext>
            </a:extLst>
          </p:cNvPr>
          <p:cNvSpPr/>
          <p:nvPr/>
        </p:nvSpPr>
        <p:spPr>
          <a:xfrm>
            <a:off x="3325500" y="7293129"/>
            <a:ext cx="2838680" cy="112860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latin typeface="Montserrat Medium" panose="00000600000000000000" pitchFamily="2" charset="0"/>
              </a:rPr>
              <a:t>En baisse</a:t>
            </a:r>
          </a:p>
          <a:p>
            <a:pPr algn="ctr"/>
            <a:r>
              <a:rPr lang="fr-FR" sz="3000" b="1" dirty="0">
                <a:latin typeface="Montserrat" panose="00000500000000000000" pitchFamily="2" charset="0"/>
              </a:rPr>
              <a:t>27%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78EA36-9240-324C-0E21-38CEEAB20D8C}"/>
              </a:ext>
            </a:extLst>
          </p:cNvPr>
          <p:cNvSpPr/>
          <p:nvPr/>
        </p:nvSpPr>
        <p:spPr>
          <a:xfrm>
            <a:off x="7654135" y="4558451"/>
            <a:ext cx="1204182" cy="34629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N-1 : 11%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74CEDB-314B-5BC4-C118-DF1CB0DE4AB0}"/>
              </a:ext>
            </a:extLst>
          </p:cNvPr>
          <p:cNvSpPr/>
          <p:nvPr/>
        </p:nvSpPr>
        <p:spPr>
          <a:xfrm>
            <a:off x="7654135" y="7684282"/>
            <a:ext cx="1204182" cy="34629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N-1 : 28%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A81475D-3353-2947-CF68-7C512DE9BD00}"/>
              </a:ext>
            </a:extLst>
          </p:cNvPr>
          <p:cNvSpPr/>
          <p:nvPr/>
        </p:nvSpPr>
        <p:spPr>
          <a:xfrm>
            <a:off x="7654135" y="6121366"/>
            <a:ext cx="1204182" cy="34629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N-1 : 61%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38809A-F314-6B92-9E6B-E808FD5BF6CF}"/>
              </a:ext>
            </a:extLst>
          </p:cNvPr>
          <p:cNvSpPr/>
          <p:nvPr/>
        </p:nvSpPr>
        <p:spPr>
          <a:xfrm>
            <a:off x="9634788" y="2441086"/>
            <a:ext cx="79521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Quels sont, selon vous, les principaux défis auxquels la fin de saison est confrontée ?</a:t>
            </a:r>
          </a:p>
        </p:txBody>
      </p:sp>
      <p:pic>
        <p:nvPicPr>
          <p:cNvPr id="5" name="Image 4" descr="Une image contenant texte, Police, capture d’écran, conception&#10;&#10;Le contenu généré par l’IA peut être incorrect.">
            <a:extLst>
              <a:ext uri="{FF2B5EF4-FFF2-40B4-BE49-F238E27FC236}">
                <a16:creationId xmlns:a16="http://schemas.microsoft.com/office/drawing/2014/main" id="{B8A99D50-4D6A-2701-C120-E1F261DE0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014" y="3570492"/>
            <a:ext cx="7669786" cy="496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589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752B19-74D7-FCCB-2BC2-F051521AF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F4041BC-A91C-9541-198E-78F0491799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7D6CAF7-5004-5AB7-B36A-C1BB7BBA23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89567" y="1323402"/>
            <a:ext cx="5820872" cy="582516"/>
          </a:xfrm>
        </p:spPr>
        <p:txBody>
          <a:bodyPr/>
          <a:lstStyle/>
          <a:p>
            <a:pPr algn="l"/>
            <a:r>
              <a:rPr lang="fr-FR" dirty="0">
                <a:latin typeface="Montserrat Medium" panose="00000600000000000000" pitchFamily="2" charset="0"/>
              </a:rPr>
              <a:t>La fin de saison</a:t>
            </a:r>
            <a:endParaRPr lang="fr-FR" sz="2400" b="0" dirty="0">
              <a:solidFill>
                <a:srgbClr val="C98604"/>
              </a:solidFill>
              <a:latin typeface="Montserrat Medium" panose="000006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DD93E3-8140-E923-0259-FCED96EBA141}"/>
              </a:ext>
            </a:extLst>
          </p:cNvPr>
          <p:cNvSpPr/>
          <p:nvPr/>
        </p:nvSpPr>
        <p:spPr>
          <a:xfrm>
            <a:off x="2465189" y="3524449"/>
            <a:ext cx="41380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Avez-vous adapté votre offre en fin de saison pour attirer plus de clients 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25FFC1-28A8-18D1-E160-F35C39AF0FC6}"/>
              </a:ext>
            </a:extLst>
          </p:cNvPr>
          <p:cNvSpPr/>
          <p:nvPr/>
        </p:nvSpPr>
        <p:spPr>
          <a:xfrm>
            <a:off x="2824388" y="5022541"/>
            <a:ext cx="3419691" cy="1128601"/>
          </a:xfrm>
          <a:prstGeom prst="rect">
            <a:avLst/>
          </a:prstGeom>
          <a:solidFill>
            <a:srgbClr val="F05A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latin typeface="Montserrat Medium" panose="00000600000000000000" pitchFamily="2" charset="0"/>
              </a:rPr>
              <a:t>Non</a:t>
            </a:r>
            <a:endParaRPr lang="fr-FR" sz="2800" b="1" dirty="0">
              <a:latin typeface="Montserrat Medium" panose="00000600000000000000" pitchFamily="2" charset="0"/>
            </a:endParaRPr>
          </a:p>
          <a:p>
            <a:pPr algn="ctr"/>
            <a:r>
              <a:rPr lang="fr-FR" sz="4000" b="1" dirty="0">
                <a:latin typeface="Montserrat" panose="00000500000000000000" pitchFamily="2" charset="0"/>
              </a:rPr>
              <a:t>57%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6A648A-D3D2-E08C-10BE-65BCB21260AF}"/>
              </a:ext>
            </a:extLst>
          </p:cNvPr>
          <p:cNvSpPr/>
          <p:nvPr/>
        </p:nvSpPr>
        <p:spPr>
          <a:xfrm>
            <a:off x="3297815" y="6328641"/>
            <a:ext cx="2472835" cy="83099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latin typeface="Montserrat Medium" panose="00000600000000000000" pitchFamily="2" charset="0"/>
              </a:rPr>
              <a:t>Oui</a:t>
            </a:r>
            <a:endParaRPr lang="fr-FR" sz="2000" b="1" dirty="0">
              <a:latin typeface="Montserrat Medium" panose="00000600000000000000" pitchFamily="2" charset="0"/>
            </a:endParaRPr>
          </a:p>
          <a:p>
            <a:pPr algn="ctr"/>
            <a:r>
              <a:rPr lang="fr-FR" sz="2800" b="1" dirty="0">
                <a:latin typeface="Montserrat" panose="00000500000000000000" pitchFamily="2" charset="0"/>
              </a:rPr>
              <a:t>43%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278240-F379-9CB5-C69D-3D7F0EE505FE}"/>
              </a:ext>
            </a:extLst>
          </p:cNvPr>
          <p:cNvSpPr/>
          <p:nvPr/>
        </p:nvSpPr>
        <p:spPr>
          <a:xfrm>
            <a:off x="1489567" y="5413692"/>
            <a:ext cx="1204182" cy="34629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N-1 : 62%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1F7284-7E16-BDAF-E464-30A4FC136006}"/>
              </a:ext>
            </a:extLst>
          </p:cNvPr>
          <p:cNvSpPr/>
          <p:nvPr/>
        </p:nvSpPr>
        <p:spPr>
          <a:xfrm>
            <a:off x="1754408" y="6603794"/>
            <a:ext cx="1204182" cy="34629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N-1 : 38%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8239E5D-50F4-47C5-689C-12BAC5B5060A}"/>
              </a:ext>
            </a:extLst>
          </p:cNvPr>
          <p:cNvSpPr/>
          <p:nvPr/>
        </p:nvSpPr>
        <p:spPr>
          <a:xfrm>
            <a:off x="7790138" y="1950567"/>
            <a:ext cx="85928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Quelles actions spécifiques avez-vous mises en place pour prolonger la saison touristique ?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CB6D8792-40DC-D089-ECA8-B5C291E4A4DB}"/>
              </a:ext>
            </a:extLst>
          </p:cNvPr>
          <p:cNvCxnSpPr>
            <a:cxnSpLocks/>
          </p:cNvCxnSpPr>
          <p:nvPr/>
        </p:nvCxnSpPr>
        <p:spPr>
          <a:xfrm>
            <a:off x="6603275" y="6800266"/>
            <a:ext cx="912512" cy="0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0C907C72-DA08-71A0-27FF-86A71012AB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597145"/>
              </p:ext>
            </p:extLst>
          </p:nvPr>
        </p:nvGraphicFramePr>
        <p:xfrm>
          <a:off x="8619454" y="2781564"/>
          <a:ext cx="7203357" cy="609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558505" imgH="3009865" progId="Excel.Sheet.12">
                  <p:link updateAutomatic="1"/>
                </p:oleObj>
              </mc:Choice>
              <mc:Fallback>
                <p:oleObj name="Worksheet" r:id="rId2" imgW="3558505" imgH="300986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619454" y="2781564"/>
                        <a:ext cx="7203357" cy="6091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62835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FB58D5-8351-263D-C71A-F1E82AD515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FC6D997-F61B-21B6-CCF6-23652349B7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382E5ED-460F-4239-26D6-F1866220D3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89567" y="1323402"/>
            <a:ext cx="5820872" cy="582516"/>
          </a:xfrm>
        </p:spPr>
        <p:txBody>
          <a:bodyPr/>
          <a:lstStyle/>
          <a:p>
            <a:pPr algn="l"/>
            <a:r>
              <a:rPr lang="fr-FR" dirty="0">
                <a:latin typeface="Montserrat Medium" panose="00000600000000000000" pitchFamily="2" charset="0"/>
              </a:rPr>
              <a:t>La fin de saison</a:t>
            </a:r>
            <a:endParaRPr lang="fr-FR" sz="2400" b="0" dirty="0">
              <a:solidFill>
                <a:srgbClr val="C98604"/>
              </a:solidFill>
              <a:latin typeface="Montserrat Medium" panose="000006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DB1D0A-0686-0200-DF95-4B47E4F2093C}"/>
              </a:ext>
            </a:extLst>
          </p:cNvPr>
          <p:cNvSpPr/>
          <p:nvPr/>
        </p:nvSpPr>
        <p:spPr>
          <a:xfrm>
            <a:off x="4236144" y="2279849"/>
            <a:ext cx="9815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Quels sont, selon vous, les principaux facteurs expliquant la perte de vitesse de la fin de saison : </a:t>
            </a:r>
          </a:p>
        </p:txBody>
      </p:sp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80BBECE7-6CA8-673C-4C2C-9F05A067DF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694439"/>
              </p:ext>
            </p:extLst>
          </p:nvPr>
        </p:nvGraphicFramePr>
        <p:xfrm>
          <a:off x="2149976" y="2707874"/>
          <a:ext cx="14211709" cy="579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370178" imgH="2598172" progId="Excel.Sheet.12">
                  <p:link updateAutomatic="1"/>
                </p:oleObj>
              </mc:Choice>
              <mc:Fallback>
                <p:oleObj name="Worksheet" r:id="rId2" imgW="6370178" imgH="259817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49976" y="2707874"/>
                        <a:ext cx="14211709" cy="5797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20252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11479B-2279-ABF3-29FE-C497F6C10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t 15">
            <a:extLst>
              <a:ext uri="{FF2B5EF4-FFF2-40B4-BE49-F238E27FC236}">
                <a16:creationId xmlns:a16="http://schemas.microsoft.com/office/drawing/2014/main" id="{D13F18FE-3B35-A520-1985-D51467F0F2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991595"/>
              </p:ext>
            </p:extLst>
          </p:nvPr>
        </p:nvGraphicFramePr>
        <p:xfrm>
          <a:off x="2182067" y="3607178"/>
          <a:ext cx="5418976" cy="5338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3108960" imgH="3063027" progId="Excel.Sheet.12">
                  <p:link updateAutomatic="1"/>
                </p:oleObj>
              </mc:Choice>
              <mc:Fallback>
                <p:oleObj name="Worksheet" r:id="rId3" imgW="3108960" imgH="306302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82067" y="3607178"/>
                        <a:ext cx="5418976" cy="53387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2A9BBAD-2D75-CBEB-D548-3C23DFF5F8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A1D1C61-B86E-A679-1025-CCEA00AE20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89567" y="1323402"/>
            <a:ext cx="5820872" cy="582516"/>
          </a:xfrm>
        </p:spPr>
        <p:txBody>
          <a:bodyPr/>
          <a:lstStyle/>
          <a:p>
            <a:pPr algn="l"/>
            <a:r>
              <a:rPr lang="fr-FR" dirty="0">
                <a:latin typeface="Montserrat Medium" panose="00000600000000000000" pitchFamily="2" charset="0"/>
              </a:rPr>
              <a:t>La fin de saison</a:t>
            </a:r>
            <a:endParaRPr lang="fr-FR" sz="2400" b="0" dirty="0">
              <a:solidFill>
                <a:srgbClr val="C98604"/>
              </a:solidFill>
              <a:latin typeface="Montserrat Medium" panose="000006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6C6153-AEA6-BE68-DB53-134C1C07751E}"/>
              </a:ext>
            </a:extLst>
          </p:cNvPr>
          <p:cNvSpPr/>
          <p:nvPr/>
        </p:nvSpPr>
        <p:spPr>
          <a:xfrm>
            <a:off x="2204144" y="2406849"/>
            <a:ext cx="5695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Quelle part des revenus de la saison provient généralement des dernières semaines d’activités 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D246FB-F8DF-906C-5130-41ADAB962654}"/>
              </a:ext>
            </a:extLst>
          </p:cNvPr>
          <p:cNvSpPr/>
          <p:nvPr/>
        </p:nvSpPr>
        <p:spPr>
          <a:xfrm>
            <a:off x="8267700" y="2406849"/>
            <a:ext cx="894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Seriez-vous prêt à participer à des actions collectives (ex: campagne de communication commune, offres mutualisées) pour promouvoir la période de mars-avril 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5208C9-F997-65AA-8F79-6C11B445FA98}"/>
              </a:ext>
            </a:extLst>
          </p:cNvPr>
          <p:cNvSpPr/>
          <p:nvPr/>
        </p:nvSpPr>
        <p:spPr>
          <a:xfrm>
            <a:off x="9669689" y="3735499"/>
            <a:ext cx="2687411" cy="1014301"/>
          </a:xfrm>
          <a:prstGeom prst="rect">
            <a:avLst/>
          </a:prstGeom>
          <a:solidFill>
            <a:srgbClr val="F05A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latin typeface="Montserrat Medium" panose="00000600000000000000" pitchFamily="2" charset="0"/>
              </a:rPr>
              <a:t>Non</a:t>
            </a:r>
            <a:endParaRPr lang="fr-FR" b="1" dirty="0">
              <a:latin typeface="Montserrat Medium" panose="00000600000000000000" pitchFamily="2" charset="0"/>
            </a:endParaRPr>
          </a:p>
          <a:p>
            <a:pPr algn="ctr"/>
            <a:r>
              <a:rPr lang="fr-FR" sz="2800" b="1" dirty="0">
                <a:latin typeface="Montserrat" panose="00000500000000000000" pitchFamily="2" charset="0"/>
              </a:rPr>
              <a:t>44%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08A3EC-8790-3E9E-6AA6-4BA17F937F00}"/>
              </a:ext>
            </a:extLst>
          </p:cNvPr>
          <p:cNvSpPr/>
          <p:nvPr/>
        </p:nvSpPr>
        <p:spPr>
          <a:xfrm>
            <a:off x="12476389" y="3735499"/>
            <a:ext cx="3309711" cy="101430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latin typeface="Montserrat Medium" panose="00000600000000000000" pitchFamily="2" charset="0"/>
              </a:rPr>
              <a:t>Oui</a:t>
            </a:r>
            <a:endParaRPr lang="fr-FR" sz="2400" b="1" dirty="0">
              <a:latin typeface="Montserrat Medium" panose="00000600000000000000" pitchFamily="2" charset="0"/>
            </a:endParaRPr>
          </a:p>
          <a:p>
            <a:pPr algn="ctr"/>
            <a:r>
              <a:rPr lang="fr-FR" sz="3600" b="1" dirty="0">
                <a:latin typeface="Montserrat" panose="00000500000000000000" pitchFamily="2" charset="0"/>
              </a:rPr>
              <a:t>56%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872AC4-8182-C542-2A47-5866D762452C}"/>
              </a:ext>
            </a:extLst>
          </p:cNvPr>
          <p:cNvSpPr/>
          <p:nvPr/>
        </p:nvSpPr>
        <p:spPr>
          <a:xfrm>
            <a:off x="8820150" y="5030521"/>
            <a:ext cx="7835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Si vous aviez une mesure prioritaire à mettre en place pour remplir davantage en fin de saison, quelle serait-elle 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2632A4-182B-B502-1F55-85ABF5DB1B5F}"/>
              </a:ext>
            </a:extLst>
          </p:cNvPr>
          <p:cNvSpPr/>
          <p:nvPr/>
        </p:nvSpPr>
        <p:spPr>
          <a:xfrm>
            <a:off x="7742409" y="4145701"/>
            <a:ext cx="1204182" cy="34629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N-1 : 39%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B7C8A7-54AE-6E73-6A06-D0524C9714FA}"/>
              </a:ext>
            </a:extLst>
          </p:cNvPr>
          <p:cNvSpPr/>
          <p:nvPr/>
        </p:nvSpPr>
        <p:spPr>
          <a:xfrm>
            <a:off x="7323843" y="5188275"/>
            <a:ext cx="1204182" cy="34629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N-1 : 37%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412FB5-08B0-B492-4400-04EE35D134F8}"/>
              </a:ext>
            </a:extLst>
          </p:cNvPr>
          <p:cNvSpPr/>
          <p:nvPr/>
        </p:nvSpPr>
        <p:spPr>
          <a:xfrm>
            <a:off x="6014632" y="6184635"/>
            <a:ext cx="1204182" cy="34629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N-1 : 19%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F463C1-827F-5346-9EC8-8604E9AAC8E2}"/>
              </a:ext>
            </a:extLst>
          </p:cNvPr>
          <p:cNvSpPr/>
          <p:nvPr/>
        </p:nvSpPr>
        <p:spPr>
          <a:xfrm>
            <a:off x="4617632" y="7187935"/>
            <a:ext cx="1204182" cy="34629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N-1 : 5%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080F47-C5AE-4BFA-D18A-81F8E727B9DF}"/>
              </a:ext>
            </a:extLst>
          </p:cNvPr>
          <p:cNvSpPr/>
          <p:nvPr/>
        </p:nvSpPr>
        <p:spPr>
          <a:xfrm>
            <a:off x="4449681" y="8066914"/>
            <a:ext cx="1204182" cy="34629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N-1 : 2%</a:t>
            </a:r>
          </a:p>
        </p:txBody>
      </p:sp>
      <p:pic>
        <p:nvPicPr>
          <p:cNvPr id="18" name="Image 17" descr="Une image contenant texte, Polic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2649540C-46AC-6D5F-2645-39E309C907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790" y="6357783"/>
            <a:ext cx="7786600" cy="283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298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93264-ADA5-8C0C-8676-43CFC005C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09DD2DD-1BAA-DE1A-3B4F-DC67C21E3A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66ACF6A-A23E-2F32-369A-AA60E76B4B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89567" y="1323402"/>
            <a:ext cx="5820872" cy="582516"/>
          </a:xfrm>
        </p:spPr>
        <p:txBody>
          <a:bodyPr/>
          <a:lstStyle/>
          <a:p>
            <a:pPr algn="l"/>
            <a:r>
              <a:rPr lang="fr-FR" dirty="0">
                <a:latin typeface="Montserrat Medium" panose="00000600000000000000" pitchFamily="2" charset="0"/>
              </a:rPr>
              <a:t>La transition écologique</a:t>
            </a:r>
            <a:endParaRPr lang="fr-FR" sz="2400" b="0" dirty="0">
              <a:solidFill>
                <a:srgbClr val="C98604"/>
              </a:solidFill>
              <a:latin typeface="Montserrat Medium" panose="000006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42DF8F-65E2-DC45-873D-6173DBC55AE4}"/>
              </a:ext>
            </a:extLst>
          </p:cNvPr>
          <p:cNvSpPr/>
          <p:nvPr/>
        </p:nvSpPr>
        <p:spPr>
          <a:xfrm>
            <a:off x="2204144" y="3130156"/>
            <a:ext cx="7117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Selon vous, la transition écologique est pour votre activité 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566098-C81A-BB64-C9AF-52D5CC054520}"/>
              </a:ext>
            </a:extLst>
          </p:cNvPr>
          <p:cNvSpPr/>
          <p:nvPr/>
        </p:nvSpPr>
        <p:spPr>
          <a:xfrm>
            <a:off x="2715053" y="6998898"/>
            <a:ext cx="1747611" cy="830997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latin typeface="Montserrat Medium" panose="00000600000000000000" pitchFamily="2" charset="0"/>
              </a:rPr>
              <a:t>Une contrainte</a:t>
            </a:r>
            <a:endParaRPr lang="fr-FR" sz="1200" b="1" dirty="0">
              <a:latin typeface="Montserrat Medium" panose="00000600000000000000" pitchFamily="2" charset="0"/>
            </a:endParaRPr>
          </a:p>
          <a:p>
            <a:pPr algn="ctr"/>
            <a:r>
              <a:rPr lang="fr-FR" b="1" dirty="0">
                <a:latin typeface="Montserrat" panose="00000500000000000000" pitchFamily="2" charset="0"/>
              </a:rPr>
              <a:t>20%</a:t>
            </a:r>
            <a:endParaRPr lang="fr-FR" sz="2400" b="1" dirty="0">
              <a:latin typeface="Montserrat" panose="000005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50CAB2-E88D-FA3D-1435-3342E30BA19E}"/>
              </a:ext>
            </a:extLst>
          </p:cNvPr>
          <p:cNvSpPr/>
          <p:nvPr/>
        </p:nvSpPr>
        <p:spPr>
          <a:xfrm>
            <a:off x="4602200" y="6429004"/>
            <a:ext cx="1747611" cy="1430207"/>
          </a:xfrm>
          <a:prstGeom prst="rect">
            <a:avLst/>
          </a:prstGeom>
          <a:solidFill>
            <a:srgbClr val="EBBF5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Montserrat Medium" panose="00000600000000000000" pitchFamily="2" charset="0"/>
              </a:rPr>
              <a:t>Une opportunité</a:t>
            </a:r>
          </a:p>
          <a:p>
            <a:pPr algn="ctr"/>
            <a:r>
              <a:rPr lang="fr-FR" sz="2800" b="1" dirty="0">
                <a:latin typeface="Montserrat" panose="00000500000000000000" pitchFamily="2" charset="0"/>
              </a:rPr>
              <a:t>33%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D666EF-0A46-7B69-1241-AC38AB5BA520}"/>
              </a:ext>
            </a:extLst>
          </p:cNvPr>
          <p:cNvSpPr/>
          <p:nvPr/>
        </p:nvSpPr>
        <p:spPr>
          <a:xfrm>
            <a:off x="6489347" y="5054502"/>
            <a:ext cx="1747611" cy="2804710"/>
          </a:xfrm>
          <a:prstGeom prst="rect">
            <a:avLst/>
          </a:prstGeom>
          <a:solidFill>
            <a:srgbClr val="C986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latin typeface="Montserrat Medium" panose="00000600000000000000" pitchFamily="2" charset="0"/>
              </a:rPr>
              <a:t>Les deux</a:t>
            </a:r>
            <a:endParaRPr lang="fr-FR" sz="2000" b="1" dirty="0">
              <a:latin typeface="Montserrat Medium" panose="00000600000000000000" pitchFamily="2" charset="0"/>
            </a:endParaRPr>
          </a:p>
          <a:p>
            <a:pPr algn="ctr"/>
            <a:r>
              <a:rPr lang="fr-FR" sz="3600" b="1" dirty="0">
                <a:latin typeface="Montserrat" panose="00000500000000000000" pitchFamily="2" charset="0"/>
              </a:rPr>
              <a:t>48%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FE9F4CC-D7CD-DC78-64F9-28C754B86038}"/>
              </a:ext>
            </a:extLst>
          </p:cNvPr>
          <p:cNvSpPr/>
          <p:nvPr/>
        </p:nvSpPr>
        <p:spPr>
          <a:xfrm>
            <a:off x="10213222" y="2733815"/>
            <a:ext cx="62053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La saisonnalité de votre activité est :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D36520-ECDE-5E42-D5C8-6F3E606B453A}"/>
              </a:ext>
            </a:extLst>
          </p:cNvPr>
          <p:cNvSpPr/>
          <p:nvPr/>
        </p:nvSpPr>
        <p:spPr>
          <a:xfrm>
            <a:off x="12759779" y="6538894"/>
            <a:ext cx="1112278" cy="952500"/>
          </a:xfrm>
          <a:prstGeom prst="rect">
            <a:avLst/>
          </a:prstGeom>
          <a:solidFill>
            <a:srgbClr val="F05A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Montserrat" panose="00000500000000000000" pitchFamily="2" charset="0"/>
              </a:rPr>
              <a:t>9%</a:t>
            </a:r>
            <a:endParaRPr lang="fr-FR" sz="2400" b="1" dirty="0">
              <a:latin typeface="Montserrat" panose="000005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A90B80-CA47-1EDA-6F0C-DDE31FE6F7D5}"/>
              </a:ext>
            </a:extLst>
          </p:cNvPr>
          <p:cNvSpPr/>
          <p:nvPr/>
        </p:nvSpPr>
        <p:spPr>
          <a:xfrm>
            <a:off x="12442113" y="4188629"/>
            <a:ext cx="1747611" cy="94802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latin typeface="Montserrat" panose="00000500000000000000" pitchFamily="2" charset="0"/>
              </a:rPr>
              <a:t>21%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7D9CC25-36C6-A975-5944-FAB3DADE6342}"/>
              </a:ext>
            </a:extLst>
          </p:cNvPr>
          <p:cNvSpPr/>
          <p:nvPr/>
        </p:nvSpPr>
        <p:spPr>
          <a:xfrm>
            <a:off x="11234553" y="5368344"/>
            <a:ext cx="4162730" cy="93885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latin typeface="Montserrat" panose="00000500000000000000" pitchFamily="2" charset="0"/>
              </a:rPr>
              <a:t>70%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CFB1C63-CD9D-2802-E401-BECF873630F4}"/>
              </a:ext>
            </a:extLst>
          </p:cNvPr>
          <p:cNvSpPr txBox="1"/>
          <p:nvPr/>
        </p:nvSpPr>
        <p:spPr>
          <a:xfrm>
            <a:off x="14283613" y="4339474"/>
            <a:ext cx="1747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92D050"/>
                </a:solidFill>
                <a:latin typeface="Montserrat Medium" panose="00000600000000000000" pitchFamily="2" charset="0"/>
              </a:rPr>
              <a:t>Un levier pour innover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FBD76A7-AFA4-D117-40D8-F199581CCD5D}"/>
              </a:ext>
            </a:extLst>
          </p:cNvPr>
          <p:cNvSpPr txBox="1"/>
          <p:nvPr/>
        </p:nvSpPr>
        <p:spPr>
          <a:xfrm>
            <a:off x="15004040" y="5514607"/>
            <a:ext cx="2610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C000"/>
                </a:solidFill>
                <a:latin typeface="Montserrat Medium" panose="00000600000000000000" pitchFamily="2" charset="0"/>
              </a:rPr>
              <a:t>Sans impact particulier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30854A5-2620-4344-AF66-C477F45219B4}"/>
              </a:ext>
            </a:extLst>
          </p:cNvPr>
          <p:cNvSpPr txBox="1"/>
          <p:nvPr/>
        </p:nvSpPr>
        <p:spPr>
          <a:xfrm>
            <a:off x="13649671" y="6814777"/>
            <a:ext cx="1747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05A5E"/>
                </a:solidFill>
                <a:latin typeface="Montserrat Medium" panose="00000600000000000000" pitchFamily="2" charset="0"/>
              </a:rPr>
              <a:t>Un frein 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2FA630BF-6C11-FF80-5A32-C3D71530ABC7}"/>
              </a:ext>
            </a:extLst>
          </p:cNvPr>
          <p:cNvSpPr/>
          <p:nvPr/>
        </p:nvSpPr>
        <p:spPr>
          <a:xfrm>
            <a:off x="10876391" y="6814777"/>
            <a:ext cx="1620000" cy="1620000"/>
          </a:xfrm>
          <a:prstGeom prst="ellipse">
            <a:avLst/>
          </a:prstGeom>
          <a:noFill/>
          <a:ln>
            <a:solidFill>
              <a:srgbClr val="23A8BD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latin typeface="Montserrat" panose="00000500000000000000" pitchFamily="2" charset="0"/>
            </a:endParaRPr>
          </a:p>
          <a:p>
            <a:pPr algn="ctr"/>
            <a:r>
              <a:rPr lang="fr-FR" sz="2800" b="1" dirty="0">
                <a:solidFill>
                  <a:schemeClr val="tx1"/>
                </a:solidFill>
                <a:latin typeface="Montserrat" panose="00000500000000000000" pitchFamily="2" charset="0"/>
              </a:rPr>
              <a:t>6%</a:t>
            </a:r>
            <a:endParaRPr lang="fr-FR" sz="2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Un frein</a:t>
            </a:r>
            <a:endParaRPr lang="fr-FR" sz="20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14" name="Graphique 13" descr="Vague contour">
            <a:extLst>
              <a:ext uri="{FF2B5EF4-FFF2-40B4-BE49-F238E27FC236}">
                <a16:creationId xmlns:a16="http://schemas.microsoft.com/office/drawing/2014/main" id="{0A8AA3FF-E082-40D0-F192-0731F84AB8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440077" y="6977327"/>
            <a:ext cx="503480" cy="503480"/>
          </a:xfrm>
          <a:prstGeom prst="rect">
            <a:avLst/>
          </a:prstGeom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A48DE5B5-7C2E-7581-5571-BC1A95B6F84A}"/>
              </a:ext>
            </a:extLst>
          </p:cNvPr>
          <p:cNvSpPr/>
          <p:nvPr/>
        </p:nvSpPr>
        <p:spPr>
          <a:xfrm>
            <a:off x="10537927" y="3472223"/>
            <a:ext cx="1620000" cy="1620000"/>
          </a:xfrm>
          <a:prstGeom prst="ellipse">
            <a:avLst/>
          </a:prstGeom>
          <a:noFill/>
          <a:ln>
            <a:solidFill>
              <a:srgbClr val="23A8BD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latin typeface="Montserrat" panose="00000500000000000000" pitchFamily="2" charset="0"/>
            </a:endParaRPr>
          </a:p>
          <a:p>
            <a:pPr algn="ctr"/>
            <a:r>
              <a:rPr lang="fr-FR" sz="2800" b="1" dirty="0">
                <a:solidFill>
                  <a:schemeClr val="tx1"/>
                </a:solidFill>
                <a:latin typeface="Montserrat" panose="00000500000000000000" pitchFamily="2" charset="0"/>
              </a:rPr>
              <a:t>22%</a:t>
            </a:r>
            <a:endParaRPr lang="fr-FR" sz="2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Un levier</a:t>
            </a:r>
            <a:endParaRPr lang="fr-FR" sz="20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25" name="Graphique 24" descr="Vague contour">
            <a:extLst>
              <a:ext uri="{FF2B5EF4-FFF2-40B4-BE49-F238E27FC236}">
                <a16:creationId xmlns:a16="http://schemas.microsoft.com/office/drawing/2014/main" id="{0C4D778E-0214-6260-68FA-9010C932B8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101613" y="3634773"/>
            <a:ext cx="503480" cy="503480"/>
          </a:xfrm>
          <a:prstGeom prst="rect">
            <a:avLst/>
          </a:prstGeom>
        </p:spPr>
      </p:pic>
      <p:sp>
        <p:nvSpPr>
          <p:cNvPr id="26" name="Ellipse 25">
            <a:extLst>
              <a:ext uri="{FF2B5EF4-FFF2-40B4-BE49-F238E27FC236}">
                <a16:creationId xmlns:a16="http://schemas.microsoft.com/office/drawing/2014/main" id="{AD2C03F2-BD67-A3D3-4C0F-C3CDEA68E1B4}"/>
              </a:ext>
            </a:extLst>
          </p:cNvPr>
          <p:cNvSpPr/>
          <p:nvPr/>
        </p:nvSpPr>
        <p:spPr>
          <a:xfrm>
            <a:off x="1824096" y="4034874"/>
            <a:ext cx="2448000" cy="2448000"/>
          </a:xfrm>
          <a:prstGeom prst="ellipse">
            <a:avLst/>
          </a:prstGeom>
          <a:noFill/>
          <a:ln>
            <a:solidFill>
              <a:srgbClr val="23A8BD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latin typeface="Montserrat" panose="00000500000000000000" pitchFamily="2" charset="0"/>
            </a:endParaRPr>
          </a:p>
          <a:p>
            <a:pPr algn="ctr"/>
            <a:endParaRPr lang="fr-FR" sz="1400" b="1" dirty="0">
              <a:solidFill>
                <a:schemeClr val="tx1"/>
              </a:solidFill>
            </a:endParaRP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-Une contrainte 20%</a:t>
            </a:r>
          </a:p>
          <a:p>
            <a:pPr algn="ctr"/>
            <a:endParaRPr lang="fr-FR" sz="1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-Une opportunité 40%</a:t>
            </a:r>
          </a:p>
          <a:p>
            <a:pPr algn="ctr"/>
            <a:endParaRPr lang="fr-FR" sz="1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-Les deux 40%</a:t>
            </a:r>
          </a:p>
          <a:p>
            <a:pPr algn="ctr"/>
            <a:endParaRPr lang="fr-FR" sz="20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27" name="Graphique 26" descr="Vague contour">
            <a:extLst>
              <a:ext uri="{FF2B5EF4-FFF2-40B4-BE49-F238E27FC236}">
                <a16:creationId xmlns:a16="http://schemas.microsoft.com/office/drawing/2014/main" id="{B4B426CB-C88B-67B7-AA20-B8978AD2A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796356" y="4087734"/>
            <a:ext cx="503480" cy="50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2786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0C7362-6792-BCB1-4F7C-47A421C5E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D179267F-9E5E-A459-E09E-87DA3C796C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04693"/>
              </p:ext>
            </p:extLst>
          </p:nvPr>
        </p:nvGraphicFramePr>
        <p:xfrm>
          <a:off x="2613371" y="2738163"/>
          <a:ext cx="14134554" cy="6225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7490425" imgH="3299070" progId="Excel.Sheet.12">
                  <p:link updateAutomatic="1"/>
                </p:oleObj>
              </mc:Choice>
              <mc:Fallback>
                <p:oleObj name="Worksheet" r:id="rId3" imgW="7490425" imgH="329907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3371" y="2738163"/>
                        <a:ext cx="14134554" cy="6225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71342FB-79AE-C93F-19DD-DFBCDDDD67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D04AF9D-FEEC-4303-7775-2F390CF258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89567" y="1323402"/>
            <a:ext cx="5820872" cy="582516"/>
          </a:xfrm>
        </p:spPr>
        <p:txBody>
          <a:bodyPr/>
          <a:lstStyle/>
          <a:p>
            <a:pPr algn="l"/>
            <a:r>
              <a:rPr lang="fr-FR" dirty="0">
                <a:latin typeface="Montserrat Medium" panose="00000600000000000000" pitchFamily="2" charset="0"/>
              </a:rPr>
              <a:t>La transition écologique</a:t>
            </a:r>
            <a:endParaRPr lang="fr-FR" sz="2400" b="0" dirty="0">
              <a:solidFill>
                <a:srgbClr val="C98604"/>
              </a:solidFill>
              <a:latin typeface="Montserrat Medium" panose="000006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7A02D8-E8B9-5B89-646A-C7B1723A6386}"/>
              </a:ext>
            </a:extLst>
          </p:cNvPr>
          <p:cNvSpPr/>
          <p:nvPr/>
        </p:nvSpPr>
        <p:spPr>
          <a:xfrm>
            <a:off x="4398169" y="2311859"/>
            <a:ext cx="94916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Quelles actions écologiques avez-vous déjà engagées ?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9F948605-0A00-CFE1-99C6-98265AB5D708}"/>
              </a:ext>
            </a:extLst>
          </p:cNvPr>
          <p:cNvSpPr/>
          <p:nvPr/>
        </p:nvSpPr>
        <p:spPr>
          <a:xfrm>
            <a:off x="13889830" y="3150880"/>
            <a:ext cx="2880000" cy="2880000"/>
          </a:xfrm>
          <a:prstGeom prst="ellipse">
            <a:avLst/>
          </a:prstGeom>
          <a:noFill/>
          <a:ln>
            <a:solidFill>
              <a:srgbClr val="23A8BD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latin typeface="Montserrat" panose="00000500000000000000" pitchFamily="2" charset="0"/>
            </a:endParaRPr>
          </a:p>
          <a:p>
            <a:pPr algn="ctr"/>
            <a:endParaRPr lang="fr-FR" sz="1400" b="1" dirty="0">
              <a:solidFill>
                <a:schemeClr val="tx1"/>
              </a:solidFill>
            </a:endParaRPr>
          </a:p>
          <a:p>
            <a:pPr algn="ctr"/>
            <a:r>
              <a:rPr lang="fr-FR" sz="1400" dirty="0">
                <a:solidFill>
                  <a:schemeClr val="tx1"/>
                </a:solidFill>
                <a:latin typeface="Montserrat" panose="00000500000000000000" pitchFamily="2" charset="0"/>
              </a:rPr>
              <a:t>(TOP 3)</a:t>
            </a: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-Gestion et tri des déchets 71%</a:t>
            </a:r>
          </a:p>
          <a:p>
            <a:pPr algn="ctr"/>
            <a:endParaRPr lang="fr-FR" sz="1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-Réduction de la consommation d’énergie 55%</a:t>
            </a:r>
          </a:p>
          <a:p>
            <a:pPr algn="ctr"/>
            <a:endParaRPr lang="fr-FR" sz="1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-Sensibilisation des clients 51%</a:t>
            </a:r>
          </a:p>
          <a:p>
            <a:pPr algn="ctr"/>
            <a:endParaRPr lang="fr-FR" sz="20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6" name="Graphique 5" descr="Vague contour">
            <a:extLst>
              <a:ext uri="{FF2B5EF4-FFF2-40B4-BE49-F238E27FC236}">
                <a16:creationId xmlns:a16="http://schemas.microsoft.com/office/drawing/2014/main" id="{00CFFB92-D019-84F0-2615-C356918E81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5078090" y="3150880"/>
            <a:ext cx="503480" cy="50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6576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0A8BB9-C383-920C-C91F-6D87E746D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9EDE7CF-13B3-C33F-36EC-491D4CE161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3D339FF-1FB4-3E9F-4F48-CC9F73D6A3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89567" y="1323402"/>
            <a:ext cx="5820872" cy="582516"/>
          </a:xfrm>
        </p:spPr>
        <p:txBody>
          <a:bodyPr/>
          <a:lstStyle/>
          <a:p>
            <a:pPr algn="l"/>
            <a:r>
              <a:rPr lang="fr-FR" dirty="0">
                <a:latin typeface="Montserrat Medium" panose="00000600000000000000" pitchFamily="2" charset="0"/>
              </a:rPr>
              <a:t>La transition écologique</a:t>
            </a:r>
            <a:endParaRPr lang="fr-FR" sz="2400" b="0" dirty="0">
              <a:solidFill>
                <a:srgbClr val="C98604"/>
              </a:solidFill>
              <a:latin typeface="Montserrat Medium" panose="000006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B0D27A-10B6-36E9-FFBF-A89DA6C4A979}"/>
              </a:ext>
            </a:extLst>
          </p:cNvPr>
          <p:cNvSpPr/>
          <p:nvPr/>
        </p:nvSpPr>
        <p:spPr>
          <a:xfrm>
            <a:off x="5019783" y="2124019"/>
            <a:ext cx="82985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Seriez-vous prêt à ajuster vos tarifs pour compenser vos investissements écologiques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CB0DF6-58CD-2096-1CA8-E9D65482B7A9}"/>
              </a:ext>
            </a:extLst>
          </p:cNvPr>
          <p:cNvSpPr/>
          <p:nvPr/>
        </p:nvSpPr>
        <p:spPr>
          <a:xfrm>
            <a:off x="4678240" y="3075082"/>
            <a:ext cx="5075012" cy="830997"/>
          </a:xfrm>
          <a:prstGeom prst="rect">
            <a:avLst/>
          </a:prstGeom>
          <a:solidFill>
            <a:srgbClr val="F05A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latin typeface="Montserrat Medium" panose="00000600000000000000" pitchFamily="2" charset="0"/>
              </a:rPr>
              <a:t>Non</a:t>
            </a:r>
            <a:r>
              <a:rPr lang="fr-FR" sz="2800" b="1" dirty="0">
                <a:latin typeface="Montserrat Medium" panose="00000600000000000000" pitchFamily="2" charset="0"/>
              </a:rPr>
              <a:t> </a:t>
            </a:r>
            <a:r>
              <a:rPr lang="fr-FR" sz="4000" b="1" dirty="0">
                <a:latin typeface="Montserrat" panose="00000500000000000000" pitchFamily="2" charset="0"/>
              </a:rPr>
              <a:t>57%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9A09BD-6812-FE02-1C57-F56F5254CECB}"/>
              </a:ext>
            </a:extLst>
          </p:cNvPr>
          <p:cNvSpPr/>
          <p:nvPr/>
        </p:nvSpPr>
        <p:spPr>
          <a:xfrm>
            <a:off x="9847141" y="3075082"/>
            <a:ext cx="4135211" cy="83099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latin typeface="Montserrat Medium" panose="00000600000000000000" pitchFamily="2" charset="0"/>
              </a:rPr>
              <a:t>Oui</a:t>
            </a:r>
            <a:r>
              <a:rPr lang="fr-FR" sz="2000" b="1" dirty="0">
                <a:latin typeface="Montserrat Medium" panose="00000600000000000000" pitchFamily="2" charset="0"/>
              </a:rPr>
              <a:t> </a:t>
            </a:r>
            <a:r>
              <a:rPr lang="fr-FR" sz="2800" b="1" dirty="0">
                <a:latin typeface="Montserrat" panose="00000500000000000000" pitchFamily="2" charset="0"/>
              </a:rPr>
              <a:t>43%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9A9B28-EC11-2436-025E-7B3934385084}"/>
              </a:ext>
            </a:extLst>
          </p:cNvPr>
          <p:cNvSpPr/>
          <p:nvPr/>
        </p:nvSpPr>
        <p:spPr>
          <a:xfrm>
            <a:off x="4813104" y="4345384"/>
            <a:ext cx="8661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Dans les 3 à 5 prochaines années, quelles actions écologiques envisagez-vous de mettre en place ?</a:t>
            </a:r>
          </a:p>
        </p:txBody>
      </p:sp>
      <p:pic>
        <p:nvPicPr>
          <p:cNvPr id="13" name="Image 12" descr="Une image contenant texte, Polic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EF392FCF-A8A5-F35E-39E9-2E3D550374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081" y="5315857"/>
            <a:ext cx="11250254" cy="3820098"/>
          </a:xfrm>
          <a:prstGeom prst="rect">
            <a:avLst/>
          </a:prstGeom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EBDB3261-CACD-72E3-01A1-4FF40D82C5D6}"/>
              </a:ext>
            </a:extLst>
          </p:cNvPr>
          <p:cNvSpPr/>
          <p:nvPr/>
        </p:nvSpPr>
        <p:spPr>
          <a:xfrm>
            <a:off x="2785856" y="2634520"/>
            <a:ext cx="1620000" cy="1620000"/>
          </a:xfrm>
          <a:prstGeom prst="ellipse">
            <a:avLst/>
          </a:prstGeom>
          <a:noFill/>
          <a:ln>
            <a:solidFill>
              <a:srgbClr val="23A8BD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latin typeface="Montserrat" panose="00000500000000000000" pitchFamily="2" charset="0"/>
            </a:endParaRPr>
          </a:p>
          <a:p>
            <a:pPr algn="ctr"/>
            <a:r>
              <a:rPr lang="fr-FR" sz="2800" b="1" dirty="0">
                <a:solidFill>
                  <a:schemeClr val="tx1"/>
                </a:solidFill>
                <a:latin typeface="Montserrat" panose="00000500000000000000" pitchFamily="2" charset="0"/>
              </a:rPr>
              <a:t>53%</a:t>
            </a:r>
            <a:endParaRPr lang="fr-FR" sz="2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Non</a:t>
            </a:r>
            <a:endParaRPr lang="fr-FR" sz="20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16" name="Graphique 15" descr="Vague contour">
            <a:extLst>
              <a:ext uri="{FF2B5EF4-FFF2-40B4-BE49-F238E27FC236}">
                <a16:creationId xmlns:a16="http://schemas.microsoft.com/office/drawing/2014/main" id="{641B8F0D-51E5-6663-4F08-97F4D9082E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349542" y="2797070"/>
            <a:ext cx="503480" cy="50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0460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C77662-6456-C2B8-DC60-99B98974F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BDC20B5F-38A4-F853-3699-F535DFA6E8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365899"/>
              </p:ext>
            </p:extLst>
          </p:nvPr>
        </p:nvGraphicFramePr>
        <p:xfrm>
          <a:off x="8835679" y="2702446"/>
          <a:ext cx="7616556" cy="59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389120" imgH="3444098" progId="Excel.Sheet.12">
                  <p:link updateAutomatic="1"/>
                </p:oleObj>
              </mc:Choice>
              <mc:Fallback>
                <p:oleObj name="Worksheet" r:id="rId3" imgW="4389120" imgH="344409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35679" y="2702446"/>
                        <a:ext cx="7616556" cy="5977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B09E0E6-4DB6-D4F9-BEC5-3DFBFCB051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9B58C62-920B-D5B9-9258-887FEAF4D6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89567" y="1323402"/>
            <a:ext cx="5820872" cy="582516"/>
          </a:xfrm>
        </p:spPr>
        <p:txBody>
          <a:bodyPr/>
          <a:lstStyle/>
          <a:p>
            <a:pPr algn="l"/>
            <a:r>
              <a:rPr lang="fr-FR" dirty="0">
                <a:latin typeface="Montserrat Medium" panose="00000600000000000000" pitchFamily="2" charset="0"/>
              </a:rPr>
              <a:t>La transition écologique</a:t>
            </a:r>
            <a:endParaRPr lang="fr-FR" sz="2400" b="0" dirty="0">
              <a:solidFill>
                <a:srgbClr val="C98604"/>
              </a:solidFill>
              <a:latin typeface="Montserrat Medium" panose="000006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9030F2-18C4-4A65-8A41-1EE931121E60}"/>
              </a:ext>
            </a:extLst>
          </p:cNvPr>
          <p:cNvSpPr/>
          <p:nvPr/>
        </p:nvSpPr>
        <p:spPr>
          <a:xfrm>
            <a:off x="1489567" y="2323581"/>
            <a:ext cx="67211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Les principaux freins à vos démarches écologiques sont :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8FF8481-9899-EC81-ADAF-DF7E46AFC070}"/>
              </a:ext>
            </a:extLst>
          </p:cNvPr>
          <p:cNvSpPr/>
          <p:nvPr/>
        </p:nvSpPr>
        <p:spPr>
          <a:xfrm>
            <a:off x="9626600" y="2240781"/>
            <a:ext cx="67211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De quels soutiens auriez-vous besoins ?</a:t>
            </a:r>
          </a:p>
        </p:txBody>
      </p:sp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D48D072B-B81C-9A9F-0FEA-93E6F14816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755335"/>
              </p:ext>
            </p:extLst>
          </p:nvPr>
        </p:nvGraphicFramePr>
        <p:xfrm>
          <a:off x="1545881" y="3154578"/>
          <a:ext cx="6943725" cy="599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3992738" imgH="3444098" progId="Excel.Sheet.12">
                  <p:link updateAutomatic="1"/>
                </p:oleObj>
              </mc:Choice>
              <mc:Fallback>
                <p:oleObj name="Worksheet" r:id="rId5" imgW="3992738" imgH="344409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45881" y="3154578"/>
                        <a:ext cx="6943725" cy="5991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Ellipse 7">
            <a:extLst>
              <a:ext uri="{FF2B5EF4-FFF2-40B4-BE49-F238E27FC236}">
                <a16:creationId xmlns:a16="http://schemas.microsoft.com/office/drawing/2014/main" id="{126C4D5D-FF34-6B12-7058-D1723D634DA8}"/>
              </a:ext>
            </a:extLst>
          </p:cNvPr>
          <p:cNvSpPr/>
          <p:nvPr/>
        </p:nvSpPr>
        <p:spPr>
          <a:xfrm>
            <a:off x="6444000" y="6481330"/>
            <a:ext cx="2880000" cy="2880000"/>
          </a:xfrm>
          <a:prstGeom prst="ellipse">
            <a:avLst/>
          </a:prstGeom>
          <a:noFill/>
          <a:ln>
            <a:solidFill>
              <a:srgbClr val="23A8BD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latin typeface="Montserrat" panose="00000500000000000000" pitchFamily="2" charset="0"/>
            </a:endParaRPr>
          </a:p>
          <a:p>
            <a:pPr algn="ctr"/>
            <a:endParaRPr lang="fr-FR" sz="1400" b="1" dirty="0">
              <a:solidFill>
                <a:schemeClr val="tx1"/>
              </a:solidFill>
            </a:endParaRPr>
          </a:p>
          <a:p>
            <a:pPr algn="ctr"/>
            <a:r>
              <a:rPr lang="fr-FR" sz="1400" dirty="0">
                <a:solidFill>
                  <a:schemeClr val="tx1"/>
                </a:solidFill>
                <a:latin typeface="Montserrat" panose="00000500000000000000" pitchFamily="2" charset="0"/>
              </a:rPr>
              <a:t>(TOP 3)</a:t>
            </a: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-Manque de moyens financier 39%</a:t>
            </a:r>
          </a:p>
          <a:p>
            <a:pPr algn="ctr"/>
            <a:endParaRPr lang="fr-FR" sz="1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-Faible demande des clients 35%</a:t>
            </a:r>
          </a:p>
          <a:p>
            <a:pPr algn="ctr"/>
            <a:endParaRPr lang="fr-FR" sz="1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-Manque de temps 31%</a:t>
            </a:r>
          </a:p>
          <a:p>
            <a:pPr algn="ctr"/>
            <a:endParaRPr lang="fr-FR" sz="20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10" name="Graphique 9" descr="Vague contour">
            <a:extLst>
              <a:ext uri="{FF2B5EF4-FFF2-40B4-BE49-F238E27FC236}">
                <a16:creationId xmlns:a16="http://schemas.microsoft.com/office/drawing/2014/main" id="{8FFA38AA-1879-A826-86BF-7317000AA7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632260" y="6481330"/>
            <a:ext cx="503480" cy="503480"/>
          </a:xfrm>
          <a:prstGeom prst="rect">
            <a:avLst/>
          </a:prstGeom>
        </p:spPr>
      </p:pic>
      <p:sp>
        <p:nvSpPr>
          <p:cNvPr id="18" name="Ellipse 17">
            <a:extLst>
              <a:ext uri="{FF2B5EF4-FFF2-40B4-BE49-F238E27FC236}">
                <a16:creationId xmlns:a16="http://schemas.microsoft.com/office/drawing/2014/main" id="{29F53DBB-A618-082B-32BC-96B1CADF9950}"/>
              </a:ext>
            </a:extLst>
          </p:cNvPr>
          <p:cNvSpPr/>
          <p:nvPr/>
        </p:nvSpPr>
        <p:spPr>
          <a:xfrm>
            <a:off x="14681372" y="6621949"/>
            <a:ext cx="2520000" cy="2520000"/>
          </a:xfrm>
          <a:prstGeom prst="ellipse">
            <a:avLst/>
          </a:prstGeom>
          <a:noFill/>
          <a:ln>
            <a:solidFill>
              <a:srgbClr val="23A8BD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latin typeface="Montserrat" panose="00000500000000000000" pitchFamily="2" charset="0"/>
            </a:endParaRPr>
          </a:p>
          <a:p>
            <a:pPr algn="ctr"/>
            <a:endParaRPr lang="fr-FR" sz="1400" b="1" dirty="0">
              <a:solidFill>
                <a:schemeClr val="tx1"/>
              </a:solidFill>
            </a:endParaRPr>
          </a:p>
          <a:p>
            <a:pPr algn="ctr"/>
            <a:r>
              <a:rPr lang="fr-FR" sz="1400" dirty="0">
                <a:solidFill>
                  <a:schemeClr val="tx1"/>
                </a:solidFill>
                <a:latin typeface="Montserrat" panose="00000500000000000000" pitchFamily="2" charset="0"/>
              </a:rPr>
              <a:t>(TOP 3)</a:t>
            </a: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-Financiers 45%</a:t>
            </a:r>
          </a:p>
          <a:p>
            <a:pPr algn="ctr"/>
            <a:endParaRPr lang="fr-FR" sz="1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-Communication de vos efforts 35%</a:t>
            </a:r>
          </a:p>
          <a:p>
            <a:pPr algn="ctr"/>
            <a:endParaRPr lang="fr-FR" sz="1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-Techniques 29%</a:t>
            </a:r>
          </a:p>
          <a:p>
            <a:pPr algn="ctr"/>
            <a:endParaRPr lang="fr-FR" sz="20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19" name="Graphique 18" descr="Vague contour">
            <a:extLst>
              <a:ext uri="{FF2B5EF4-FFF2-40B4-BE49-F238E27FC236}">
                <a16:creationId xmlns:a16="http://schemas.microsoft.com/office/drawing/2014/main" id="{2DF9663B-CD5D-4A6C-F206-0218796D79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5689632" y="6673076"/>
            <a:ext cx="503480" cy="50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7204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5BF186-9706-15E6-C0E2-6EA18CF03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t 14">
            <a:extLst>
              <a:ext uri="{FF2B5EF4-FFF2-40B4-BE49-F238E27FC236}">
                <a16:creationId xmlns:a16="http://schemas.microsoft.com/office/drawing/2014/main" id="{9B2DE9AC-E7E4-FFC7-DA5F-866A2B285A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1185313"/>
              </p:ext>
            </p:extLst>
          </p:nvPr>
        </p:nvGraphicFramePr>
        <p:xfrm>
          <a:off x="9026850" y="4408612"/>
          <a:ext cx="7288663" cy="4885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3649945" imgH="2445914" progId="Excel.Sheet.12">
                  <p:link updateAutomatic="1"/>
                </p:oleObj>
              </mc:Choice>
              <mc:Fallback>
                <p:oleObj name="Worksheet" r:id="rId3" imgW="3649945" imgH="244591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26850" y="4408612"/>
                        <a:ext cx="7288663" cy="48855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30DD3E9-080A-2E35-4822-C3F0C835E8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E2CD73C-57BE-EF8D-8AEF-DB0E06DD60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89567" y="1323402"/>
            <a:ext cx="5820872" cy="582516"/>
          </a:xfrm>
        </p:spPr>
        <p:txBody>
          <a:bodyPr/>
          <a:lstStyle/>
          <a:p>
            <a:pPr algn="l"/>
            <a:r>
              <a:rPr lang="fr-FR" dirty="0">
                <a:latin typeface="Montserrat Medium" panose="00000600000000000000" pitchFamily="2" charset="0"/>
              </a:rPr>
              <a:t>La transition écologique</a:t>
            </a:r>
            <a:endParaRPr lang="fr-FR" sz="2400" b="0" dirty="0">
              <a:solidFill>
                <a:srgbClr val="C98604"/>
              </a:solidFill>
              <a:latin typeface="Montserrat Medium" panose="000006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6C77AC-625A-94DC-2E7B-92E435B7A18D}"/>
              </a:ext>
            </a:extLst>
          </p:cNvPr>
          <p:cNvSpPr/>
          <p:nvPr/>
        </p:nvSpPr>
        <p:spPr>
          <a:xfrm>
            <a:off x="4726333" y="1910568"/>
            <a:ext cx="92880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Disposez-vous d’un label environnemental (clé verte, écolabel, </a:t>
            </a:r>
            <a:r>
              <a:rPr lang="fr-FR" sz="2400" dirty="0" err="1">
                <a:latin typeface="Montserrat" panose="00000500000000000000" pitchFamily="2" charset="0"/>
              </a:rPr>
              <a:t>greenglobe</a:t>
            </a:r>
            <a:r>
              <a:rPr lang="fr-FR" sz="2400" dirty="0">
                <a:latin typeface="Montserrat" panose="00000500000000000000" pitchFamily="2" charset="0"/>
              </a:rPr>
              <a:t>…) 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ED89DA-E41E-8249-86F3-EAF7EEE18EC3}"/>
              </a:ext>
            </a:extLst>
          </p:cNvPr>
          <p:cNvSpPr/>
          <p:nvPr/>
        </p:nvSpPr>
        <p:spPr>
          <a:xfrm>
            <a:off x="4653187" y="2856981"/>
            <a:ext cx="7645803" cy="830997"/>
          </a:xfrm>
          <a:prstGeom prst="rect">
            <a:avLst/>
          </a:prstGeom>
          <a:solidFill>
            <a:srgbClr val="F05A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latin typeface="Montserrat Medium" panose="00000600000000000000" pitchFamily="2" charset="0"/>
              </a:rPr>
              <a:t>Non</a:t>
            </a:r>
            <a:r>
              <a:rPr lang="fr-FR" sz="2800" b="1" dirty="0">
                <a:latin typeface="Montserrat Medium" panose="00000600000000000000" pitchFamily="2" charset="0"/>
              </a:rPr>
              <a:t> </a:t>
            </a:r>
            <a:r>
              <a:rPr lang="fr-FR" sz="4000" b="1" dirty="0">
                <a:latin typeface="Montserrat" panose="00000500000000000000" pitchFamily="2" charset="0"/>
              </a:rPr>
              <a:t>88%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5ADF6C-771F-509D-1345-44FDBD795DC7}"/>
              </a:ext>
            </a:extLst>
          </p:cNvPr>
          <p:cNvSpPr/>
          <p:nvPr/>
        </p:nvSpPr>
        <p:spPr>
          <a:xfrm>
            <a:off x="12413292" y="2856981"/>
            <a:ext cx="1544007" cy="83099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latin typeface="Montserrat Medium" panose="00000600000000000000" pitchFamily="2" charset="0"/>
              </a:rPr>
              <a:t>Oui</a:t>
            </a:r>
            <a:r>
              <a:rPr lang="fr-FR" sz="2000" b="1" dirty="0">
                <a:latin typeface="Montserrat Medium" panose="00000600000000000000" pitchFamily="2" charset="0"/>
              </a:rPr>
              <a:t> </a:t>
            </a:r>
            <a:r>
              <a:rPr lang="fr-FR" sz="2800" b="1" dirty="0">
                <a:latin typeface="Montserrat" panose="00000500000000000000" pitchFamily="2" charset="0"/>
              </a:rPr>
              <a:t>12%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2493AB-07C5-9065-EF53-144420890C0E}"/>
              </a:ext>
            </a:extLst>
          </p:cNvPr>
          <p:cNvSpPr/>
          <p:nvPr/>
        </p:nvSpPr>
        <p:spPr>
          <a:xfrm>
            <a:off x="1648172" y="4177781"/>
            <a:ext cx="6721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Pourquoi ?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3665AD5-2AE9-F294-54D6-EBB64BAB62D1}"/>
              </a:ext>
            </a:extLst>
          </p:cNvPr>
          <p:cNvSpPr/>
          <p:nvPr/>
        </p:nvSpPr>
        <p:spPr>
          <a:xfrm>
            <a:off x="11880131" y="4177780"/>
            <a:ext cx="34191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Pourquoi 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E9BA6B-9127-153C-E770-9AE859CEF406}"/>
              </a:ext>
            </a:extLst>
          </p:cNvPr>
          <p:cNvSpPr/>
          <p:nvPr/>
        </p:nvSpPr>
        <p:spPr>
          <a:xfrm>
            <a:off x="1803066" y="4177781"/>
            <a:ext cx="1366612" cy="461665"/>
          </a:xfrm>
          <a:prstGeom prst="rect">
            <a:avLst/>
          </a:prstGeom>
          <a:solidFill>
            <a:srgbClr val="F05A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latin typeface="Montserrat Medium" panose="00000600000000000000" pitchFamily="2" charset="0"/>
              </a:rPr>
              <a:t>Si NON</a:t>
            </a:r>
            <a:endParaRPr lang="fr-FR" sz="2800" b="1" dirty="0">
              <a:latin typeface="Montserrat" panose="000005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92BD2C-C13A-3EFE-8C57-F78BEAD641D4}"/>
              </a:ext>
            </a:extLst>
          </p:cNvPr>
          <p:cNvSpPr/>
          <p:nvPr/>
        </p:nvSpPr>
        <p:spPr>
          <a:xfrm>
            <a:off x="15299258" y="4177781"/>
            <a:ext cx="1366612" cy="46166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latin typeface="Montserrat Medium" panose="00000600000000000000" pitchFamily="2" charset="0"/>
              </a:rPr>
              <a:t>Si OUI</a:t>
            </a:r>
            <a:endParaRPr lang="fr-FR" sz="2800" b="1" dirty="0">
              <a:latin typeface="Montserrat" panose="00000500000000000000" pitchFamily="2" charset="0"/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42950E2E-EA06-74A4-89B0-6FDF9F80E6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6247" y="5253072"/>
            <a:ext cx="7514822" cy="364971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5373397-0ED6-4610-CCCC-C87A60F49CC6}"/>
              </a:ext>
            </a:extLst>
          </p:cNvPr>
          <p:cNvSpPr/>
          <p:nvPr/>
        </p:nvSpPr>
        <p:spPr>
          <a:xfrm>
            <a:off x="14071600" y="2793481"/>
            <a:ext cx="26637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- Clé Verte</a:t>
            </a:r>
          </a:p>
          <a:p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- Écolabel</a:t>
            </a:r>
          </a:p>
          <a:p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- Flocon vert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A84AA6-386A-6512-B611-92AF89B75063}"/>
              </a:ext>
            </a:extLst>
          </p:cNvPr>
          <p:cNvSpPr/>
          <p:nvPr/>
        </p:nvSpPr>
        <p:spPr>
          <a:xfrm>
            <a:off x="11880131" y="7578399"/>
            <a:ext cx="23333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Investissement personnelle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3D79DC54-F50A-5E35-7CBC-61F53AFF837D}"/>
              </a:ext>
            </a:extLst>
          </p:cNvPr>
          <p:cNvSpPr/>
          <p:nvPr/>
        </p:nvSpPr>
        <p:spPr>
          <a:xfrm>
            <a:off x="14349102" y="6382540"/>
            <a:ext cx="2880000" cy="2880000"/>
          </a:xfrm>
          <a:prstGeom prst="ellipse">
            <a:avLst/>
          </a:prstGeom>
          <a:noFill/>
          <a:ln>
            <a:solidFill>
              <a:srgbClr val="23A8BD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latin typeface="Montserrat" panose="00000500000000000000" pitchFamily="2" charset="0"/>
            </a:endParaRPr>
          </a:p>
          <a:p>
            <a:pPr algn="ctr"/>
            <a:endParaRPr lang="fr-FR" sz="1400" b="1" dirty="0">
              <a:solidFill>
                <a:schemeClr val="tx1"/>
              </a:solidFill>
            </a:endParaRPr>
          </a:p>
          <a:p>
            <a:pPr algn="ctr"/>
            <a:r>
              <a:rPr lang="fr-FR" sz="1400" dirty="0">
                <a:solidFill>
                  <a:schemeClr val="tx1"/>
                </a:solidFill>
                <a:latin typeface="Montserrat" panose="00000500000000000000" pitchFamily="2" charset="0"/>
              </a:rPr>
              <a:t>(TOP 3)</a:t>
            </a: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-Visibilité commerciale 100%</a:t>
            </a:r>
          </a:p>
          <a:p>
            <a:pPr algn="ctr"/>
            <a:endParaRPr lang="fr-FR" sz="1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-Stratégie de groupe 75%</a:t>
            </a:r>
          </a:p>
          <a:p>
            <a:pPr algn="ctr"/>
            <a:endParaRPr lang="fr-FR" sz="1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-Demande de la clientèle 25%</a:t>
            </a:r>
          </a:p>
          <a:p>
            <a:pPr algn="ctr"/>
            <a:endParaRPr lang="fr-FR" sz="20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20" name="Graphique 19" descr="Vague contour">
            <a:extLst>
              <a:ext uri="{FF2B5EF4-FFF2-40B4-BE49-F238E27FC236}">
                <a16:creationId xmlns:a16="http://schemas.microsoft.com/office/drawing/2014/main" id="{95447512-0BE2-7D50-AE45-F87E4F02FF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5537362" y="6382540"/>
            <a:ext cx="503480" cy="503480"/>
          </a:xfrm>
          <a:prstGeom prst="rect">
            <a:avLst/>
          </a:prstGeom>
        </p:spPr>
      </p:pic>
      <p:sp>
        <p:nvSpPr>
          <p:cNvPr id="21" name="Ellipse 20">
            <a:extLst>
              <a:ext uri="{FF2B5EF4-FFF2-40B4-BE49-F238E27FC236}">
                <a16:creationId xmlns:a16="http://schemas.microsoft.com/office/drawing/2014/main" id="{F21B639B-5FED-D74B-76DC-54B721629339}"/>
              </a:ext>
            </a:extLst>
          </p:cNvPr>
          <p:cNvSpPr/>
          <p:nvPr/>
        </p:nvSpPr>
        <p:spPr>
          <a:xfrm>
            <a:off x="2800831" y="2364427"/>
            <a:ext cx="1620000" cy="1620000"/>
          </a:xfrm>
          <a:prstGeom prst="ellipse">
            <a:avLst/>
          </a:prstGeom>
          <a:noFill/>
          <a:ln>
            <a:solidFill>
              <a:srgbClr val="23A8BD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latin typeface="Montserrat" panose="00000500000000000000" pitchFamily="2" charset="0"/>
            </a:endParaRPr>
          </a:p>
          <a:p>
            <a:pPr algn="ctr"/>
            <a:r>
              <a:rPr lang="fr-FR" sz="2800" b="1" dirty="0">
                <a:solidFill>
                  <a:schemeClr val="tx1"/>
                </a:solidFill>
                <a:latin typeface="Montserrat" panose="00000500000000000000" pitchFamily="2" charset="0"/>
              </a:rPr>
              <a:t>92%</a:t>
            </a:r>
            <a:endParaRPr lang="fr-FR" sz="2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Non</a:t>
            </a:r>
            <a:endParaRPr lang="fr-FR" sz="20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22" name="Graphique 21" descr="Vague contour">
            <a:extLst>
              <a:ext uri="{FF2B5EF4-FFF2-40B4-BE49-F238E27FC236}">
                <a16:creationId xmlns:a16="http://schemas.microsoft.com/office/drawing/2014/main" id="{80BA0541-D189-D8D2-74DC-D9A51A7357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364517" y="2526977"/>
            <a:ext cx="503480" cy="50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4083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0CF7F3-D67F-2257-B35A-B25A3DC9E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9CA125F-EE46-3D8A-FA7A-22BB7E311D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CCD6B9A-BC70-AE0E-CB00-762DC820B7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89567" y="1323402"/>
            <a:ext cx="5820872" cy="582516"/>
          </a:xfrm>
        </p:spPr>
        <p:txBody>
          <a:bodyPr/>
          <a:lstStyle/>
          <a:p>
            <a:pPr algn="l"/>
            <a:r>
              <a:rPr lang="fr-FR" dirty="0">
                <a:latin typeface="Montserrat Medium" panose="00000600000000000000" pitchFamily="2" charset="0"/>
              </a:rPr>
              <a:t>La transition écologique</a:t>
            </a:r>
            <a:endParaRPr lang="fr-FR" sz="2400" b="0" dirty="0">
              <a:solidFill>
                <a:srgbClr val="C98604"/>
              </a:solidFill>
              <a:latin typeface="Montserrat Medium" panose="000006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DDD79E-7409-98A3-EF7D-F3948111F4E9}"/>
              </a:ext>
            </a:extLst>
          </p:cNvPr>
          <p:cNvSpPr/>
          <p:nvPr/>
        </p:nvSpPr>
        <p:spPr>
          <a:xfrm>
            <a:off x="2486370" y="2094618"/>
            <a:ext cx="13315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Êtes-vous engagé dans une démarche de labellisation 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D45ED8-59D3-D960-A1D9-62A034D211EA}"/>
              </a:ext>
            </a:extLst>
          </p:cNvPr>
          <p:cNvSpPr/>
          <p:nvPr/>
        </p:nvSpPr>
        <p:spPr>
          <a:xfrm>
            <a:off x="4653188" y="2653781"/>
            <a:ext cx="8084912" cy="830997"/>
          </a:xfrm>
          <a:prstGeom prst="rect">
            <a:avLst/>
          </a:prstGeom>
          <a:solidFill>
            <a:srgbClr val="F05A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latin typeface="Montserrat Medium" panose="00000600000000000000" pitchFamily="2" charset="0"/>
              </a:rPr>
              <a:t>Non</a:t>
            </a:r>
            <a:r>
              <a:rPr lang="fr-FR" sz="2800" b="1" dirty="0">
                <a:latin typeface="Montserrat Medium" panose="00000600000000000000" pitchFamily="2" charset="0"/>
              </a:rPr>
              <a:t> </a:t>
            </a:r>
            <a:r>
              <a:rPr lang="fr-FR" sz="4000" b="1" dirty="0">
                <a:latin typeface="Montserrat" panose="00000500000000000000" pitchFamily="2" charset="0"/>
              </a:rPr>
              <a:t>91%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7A5E23-113F-EE7D-6DEC-7C9D55E7CD63}"/>
              </a:ext>
            </a:extLst>
          </p:cNvPr>
          <p:cNvSpPr/>
          <p:nvPr/>
        </p:nvSpPr>
        <p:spPr>
          <a:xfrm>
            <a:off x="12852400" y="2653781"/>
            <a:ext cx="1104900" cy="83099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latin typeface="Montserrat Medium" panose="00000600000000000000" pitchFamily="2" charset="0"/>
              </a:rPr>
              <a:t>Oui</a:t>
            </a:r>
            <a:r>
              <a:rPr lang="fr-FR" sz="2000" b="1" dirty="0">
                <a:latin typeface="Montserrat Medium" panose="00000600000000000000" pitchFamily="2" charset="0"/>
              </a:rPr>
              <a:t> </a:t>
            </a:r>
            <a:r>
              <a:rPr lang="fr-FR" sz="2800" b="1" dirty="0">
                <a:latin typeface="Montserrat" panose="00000500000000000000" pitchFamily="2" charset="0"/>
              </a:rPr>
              <a:t>9%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F8486F9-E4DD-12CD-45F4-E75E7B7949E3}"/>
              </a:ext>
            </a:extLst>
          </p:cNvPr>
          <p:cNvSpPr/>
          <p:nvPr/>
        </p:nvSpPr>
        <p:spPr>
          <a:xfrm>
            <a:off x="7434435" y="4446213"/>
            <a:ext cx="34191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Pourquoi 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7E05B5-19B3-3C88-59A8-C1D87CD9BD27}"/>
              </a:ext>
            </a:extLst>
          </p:cNvPr>
          <p:cNvSpPr/>
          <p:nvPr/>
        </p:nvSpPr>
        <p:spPr>
          <a:xfrm>
            <a:off x="10469789" y="4446213"/>
            <a:ext cx="1366612" cy="46166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latin typeface="Montserrat Medium" panose="00000600000000000000" pitchFamily="2" charset="0"/>
              </a:rPr>
              <a:t>Si OUI</a:t>
            </a:r>
            <a:endParaRPr lang="fr-FR" sz="2800" b="1" dirty="0">
              <a:latin typeface="Montserrat" panose="000005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0D8813D-7C83-8132-E930-0B9BA7AB1CC0}"/>
              </a:ext>
            </a:extLst>
          </p:cNvPr>
          <p:cNvSpPr/>
          <p:nvPr/>
        </p:nvSpPr>
        <p:spPr>
          <a:xfrm>
            <a:off x="14071600" y="2577581"/>
            <a:ext cx="26637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- Clé Verte</a:t>
            </a:r>
          </a:p>
          <a:p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- Écolabel</a:t>
            </a:r>
          </a:p>
          <a:p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- Label Parc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404E5D-36C7-FE79-40AA-6B16D5DD96E9}"/>
              </a:ext>
            </a:extLst>
          </p:cNvPr>
          <p:cNvSpPr/>
          <p:nvPr/>
        </p:nvSpPr>
        <p:spPr>
          <a:xfrm>
            <a:off x="6604001" y="1414605"/>
            <a:ext cx="10464800" cy="400110"/>
          </a:xfrm>
          <a:prstGeom prst="rect">
            <a:avLst/>
          </a:prstGeom>
          <a:solidFill>
            <a:srgbClr val="F05A5E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Parmi les hébergements qui ne disposent pas d’un label environnemental</a:t>
            </a:r>
          </a:p>
        </p:txBody>
      </p:sp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5EEC9930-78DF-ED0C-5270-5DC48EA4AC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5352474"/>
              </p:ext>
            </p:extLst>
          </p:nvPr>
        </p:nvGraphicFramePr>
        <p:xfrm>
          <a:off x="4521550" y="4263777"/>
          <a:ext cx="9865024" cy="5035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448123" imgH="2781052" progId="Excel.Sheet.12">
                  <p:link updateAutomatic="1"/>
                </p:oleObj>
              </mc:Choice>
              <mc:Fallback>
                <p:oleObj name="Worksheet" r:id="rId3" imgW="5448123" imgH="278105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21550" y="4263777"/>
                        <a:ext cx="9865024" cy="5035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Ellipse 12">
            <a:extLst>
              <a:ext uri="{FF2B5EF4-FFF2-40B4-BE49-F238E27FC236}">
                <a16:creationId xmlns:a16="http://schemas.microsoft.com/office/drawing/2014/main" id="{BE43668F-4719-0F88-5A9B-9AC7A4A111E2}"/>
              </a:ext>
            </a:extLst>
          </p:cNvPr>
          <p:cNvSpPr/>
          <p:nvPr/>
        </p:nvSpPr>
        <p:spPr>
          <a:xfrm>
            <a:off x="2788816" y="2262344"/>
            <a:ext cx="1620000" cy="1620000"/>
          </a:xfrm>
          <a:prstGeom prst="ellipse">
            <a:avLst/>
          </a:prstGeom>
          <a:noFill/>
          <a:ln>
            <a:solidFill>
              <a:srgbClr val="23A8BD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latin typeface="Montserrat" panose="00000500000000000000" pitchFamily="2" charset="0"/>
            </a:endParaRPr>
          </a:p>
          <a:p>
            <a:pPr algn="ctr"/>
            <a:r>
              <a:rPr lang="fr-FR" sz="2800" b="1" dirty="0">
                <a:solidFill>
                  <a:schemeClr val="tx1"/>
                </a:solidFill>
                <a:latin typeface="Montserrat" panose="00000500000000000000" pitchFamily="2" charset="0"/>
              </a:rPr>
              <a:t>93%</a:t>
            </a:r>
            <a:endParaRPr lang="fr-FR" sz="2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Non</a:t>
            </a:r>
            <a:endParaRPr lang="fr-FR" sz="20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14" name="Graphique 13" descr="Vague contour">
            <a:extLst>
              <a:ext uri="{FF2B5EF4-FFF2-40B4-BE49-F238E27FC236}">
                <a16:creationId xmlns:a16="http://schemas.microsoft.com/office/drawing/2014/main" id="{928B8200-4A7C-76F9-5C28-3EB2EA0361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352502" y="2424894"/>
            <a:ext cx="503480" cy="503480"/>
          </a:xfrm>
          <a:prstGeom prst="rect">
            <a:avLst/>
          </a:prstGeom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D1B98E0C-222B-B290-FCC4-8748156BDF3E}"/>
              </a:ext>
            </a:extLst>
          </p:cNvPr>
          <p:cNvSpPr/>
          <p:nvPr/>
        </p:nvSpPr>
        <p:spPr>
          <a:xfrm>
            <a:off x="13675388" y="4279910"/>
            <a:ext cx="3060000" cy="3060000"/>
          </a:xfrm>
          <a:prstGeom prst="ellipse">
            <a:avLst/>
          </a:prstGeom>
          <a:noFill/>
          <a:ln>
            <a:solidFill>
              <a:srgbClr val="23A8BD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latin typeface="Montserrat" panose="00000500000000000000" pitchFamily="2" charset="0"/>
            </a:endParaRPr>
          </a:p>
          <a:p>
            <a:pPr algn="ctr"/>
            <a:endParaRPr lang="fr-FR" sz="1400" b="1" dirty="0">
              <a:solidFill>
                <a:schemeClr val="tx1"/>
              </a:solidFill>
            </a:endParaRPr>
          </a:p>
          <a:p>
            <a:pPr algn="ctr"/>
            <a:r>
              <a:rPr lang="fr-FR" sz="1400" dirty="0">
                <a:solidFill>
                  <a:schemeClr val="tx1"/>
                </a:solidFill>
                <a:latin typeface="Montserrat" panose="00000500000000000000" pitchFamily="2" charset="0"/>
              </a:rPr>
              <a:t>(TOP 3)</a:t>
            </a: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-Amélioration de l’image 100%</a:t>
            </a:r>
          </a:p>
          <a:p>
            <a:pPr algn="ctr"/>
            <a:endParaRPr lang="fr-FR" sz="1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-Attente/demande croissante des clients 67%</a:t>
            </a:r>
          </a:p>
          <a:p>
            <a:pPr algn="ctr"/>
            <a:endParaRPr lang="fr-FR" sz="1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-Visibilité commerciale 33%</a:t>
            </a:r>
          </a:p>
          <a:p>
            <a:pPr algn="ctr"/>
            <a:endParaRPr lang="fr-FR" sz="20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16" name="Graphique 15" descr="Vague contour">
            <a:extLst>
              <a:ext uri="{FF2B5EF4-FFF2-40B4-BE49-F238E27FC236}">
                <a16:creationId xmlns:a16="http://schemas.microsoft.com/office/drawing/2014/main" id="{8721BCEF-1B3E-BA19-832C-A1A2867A4D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4953648" y="4325105"/>
            <a:ext cx="503480" cy="50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581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4B57F6-CC54-717F-8DDB-C9709D104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A0C2CF8-6D44-AACC-2BA5-A5FA58BD1A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F5C5477-3511-04FD-3D32-24E6A82182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38685" y="1342475"/>
            <a:ext cx="7536630" cy="582516"/>
          </a:xfrm>
        </p:spPr>
        <p:txBody>
          <a:bodyPr/>
          <a:lstStyle/>
          <a:p>
            <a:pPr algn="l"/>
            <a:r>
              <a:rPr lang="fr-FR" dirty="0">
                <a:latin typeface="Montserrat Medium" panose="00000600000000000000" pitchFamily="2" charset="0"/>
              </a:rPr>
              <a:t>Niveau de confiance sur l’hiver 2025 / 2026</a:t>
            </a:r>
            <a:endParaRPr lang="fr-FR" sz="2400" b="0" dirty="0">
              <a:solidFill>
                <a:srgbClr val="C98604"/>
              </a:solidFill>
              <a:latin typeface="Montserrat Medium" panose="000006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1E5B6B-BBE5-4A50-9158-6394F9A08E77}"/>
              </a:ext>
            </a:extLst>
          </p:cNvPr>
          <p:cNvSpPr/>
          <p:nvPr/>
        </p:nvSpPr>
        <p:spPr>
          <a:xfrm>
            <a:off x="4175812" y="2343187"/>
            <a:ext cx="9936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Quel est votre niveau de confiance vis-à-vis de la saison hiver 2025/2026 à venir ?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F8787EC-7B35-1E80-7429-82532E565DF4}"/>
              </a:ext>
            </a:extLst>
          </p:cNvPr>
          <p:cNvSpPr/>
          <p:nvPr/>
        </p:nvSpPr>
        <p:spPr>
          <a:xfrm>
            <a:off x="6611995" y="4010576"/>
            <a:ext cx="2838680" cy="468464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latin typeface="Montserrat Medium" panose="00000600000000000000" pitchFamily="2" charset="0"/>
              </a:rPr>
              <a:t>Assez confiant</a:t>
            </a:r>
            <a:endParaRPr lang="fr-FR" sz="2000" b="1" dirty="0">
              <a:latin typeface="Montserrat Medium" panose="00000600000000000000" pitchFamily="2" charset="0"/>
            </a:endParaRPr>
          </a:p>
          <a:p>
            <a:pPr algn="ctr"/>
            <a:r>
              <a:rPr lang="fr-FR" sz="3600" b="1" dirty="0">
                <a:latin typeface="Montserrat" panose="00000500000000000000" pitchFamily="2" charset="0"/>
              </a:rPr>
              <a:t>64%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7109034-F119-A51C-851E-7359CC009E7F}"/>
              </a:ext>
            </a:extLst>
          </p:cNvPr>
          <p:cNvSpPr/>
          <p:nvPr/>
        </p:nvSpPr>
        <p:spPr>
          <a:xfrm>
            <a:off x="3525895" y="7674767"/>
            <a:ext cx="2838680" cy="101467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Montserrat Medium" panose="00000600000000000000" pitchFamily="2" charset="0"/>
              </a:rPr>
              <a:t>Très confiant</a:t>
            </a:r>
            <a:endParaRPr lang="fr-FR" sz="1600" b="1" dirty="0">
              <a:latin typeface="Montserrat Medium" panose="00000600000000000000" pitchFamily="2" charset="0"/>
            </a:endParaRPr>
          </a:p>
          <a:p>
            <a:pPr algn="ctr"/>
            <a:r>
              <a:rPr lang="fr-FR" sz="2000" b="1" dirty="0">
                <a:latin typeface="Montserrat" panose="00000500000000000000" pitchFamily="2" charset="0"/>
              </a:rPr>
              <a:t>13%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97E3F8-546E-1C33-81A5-8A2B1ADD0C63}"/>
              </a:ext>
            </a:extLst>
          </p:cNvPr>
          <p:cNvSpPr/>
          <p:nvPr/>
        </p:nvSpPr>
        <p:spPr>
          <a:xfrm>
            <a:off x="9753600" y="6533388"/>
            <a:ext cx="2838680" cy="2139074"/>
          </a:xfrm>
          <a:prstGeom prst="rect">
            <a:avLst/>
          </a:prstGeom>
          <a:solidFill>
            <a:srgbClr val="F05A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latin typeface="Montserrat Medium" panose="00000600000000000000" pitchFamily="2" charset="0"/>
              </a:rPr>
              <a:t>Pas tellement confiant</a:t>
            </a:r>
            <a:r>
              <a:rPr lang="fr-FR" b="1" dirty="0">
                <a:latin typeface="Montserrat Medium" panose="00000600000000000000" pitchFamily="2" charset="0"/>
              </a:rPr>
              <a:t> </a:t>
            </a:r>
          </a:p>
          <a:p>
            <a:pPr algn="ctr"/>
            <a:r>
              <a:rPr lang="fr-FR" sz="2800" b="1" dirty="0">
                <a:latin typeface="Montserrat" panose="00000500000000000000" pitchFamily="2" charset="0"/>
              </a:rPr>
              <a:t>21%</a:t>
            </a:r>
            <a:endParaRPr lang="fr-FR" sz="2400" b="1" dirty="0">
              <a:latin typeface="Montserrat" panose="000005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E9A44E-0EAB-68D4-0A64-44290CD619BA}"/>
              </a:ext>
            </a:extLst>
          </p:cNvPr>
          <p:cNvSpPr/>
          <p:nvPr/>
        </p:nvSpPr>
        <p:spPr>
          <a:xfrm>
            <a:off x="12839700" y="7981927"/>
            <a:ext cx="2838680" cy="69053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Montserrat Medium" panose="00000600000000000000" pitchFamily="2" charset="0"/>
              </a:rPr>
              <a:t>Pas du tout confiant</a:t>
            </a:r>
            <a:endParaRPr lang="fr-FR" sz="1400" b="1" dirty="0">
              <a:latin typeface="Montserrat Medium" panose="00000600000000000000" pitchFamily="2" charset="0"/>
            </a:endParaRPr>
          </a:p>
          <a:p>
            <a:pPr algn="ctr"/>
            <a:r>
              <a:rPr lang="fr-FR" b="1" dirty="0">
                <a:latin typeface="Montserrat" panose="00000500000000000000" pitchFamily="2" charset="0"/>
              </a:rPr>
              <a:t>3%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800A52-2C83-2EBD-8996-6AAF2F427CF8}"/>
              </a:ext>
            </a:extLst>
          </p:cNvPr>
          <p:cNvSpPr/>
          <p:nvPr/>
        </p:nvSpPr>
        <p:spPr>
          <a:xfrm>
            <a:off x="1810003" y="3379876"/>
            <a:ext cx="41462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Pour quelles raisons êtes-vous confiant ? (top 5 )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91B24E-7F73-41EF-BF35-9C9B98334193}"/>
              </a:ext>
            </a:extLst>
          </p:cNvPr>
          <p:cNvSpPr/>
          <p:nvPr/>
        </p:nvSpPr>
        <p:spPr>
          <a:xfrm>
            <a:off x="11468100" y="3379876"/>
            <a:ext cx="48574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Pour quelles raisons n’êtes-vous pas confiant ? (top 5 )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3B1ECA-E7A0-034E-FBD0-DA4B9EAE287F}"/>
              </a:ext>
            </a:extLst>
          </p:cNvPr>
          <p:cNvSpPr/>
          <p:nvPr/>
        </p:nvSpPr>
        <p:spPr>
          <a:xfrm>
            <a:off x="1358876" y="4739880"/>
            <a:ext cx="50992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sz="1600" i="1" dirty="0">
                <a:solidFill>
                  <a:srgbClr val="92D050"/>
                </a:solidFill>
                <a:latin typeface="Montserrat Medium" panose="00000600000000000000" pitchFamily="2" charset="0"/>
                <a:cs typeface="Helvetica" charset="0"/>
              </a:rPr>
              <a:t>La fidélité de la clientèle </a:t>
            </a:r>
            <a:r>
              <a:rPr lang="fr-FR" sz="1600" b="1" i="1" dirty="0">
                <a:solidFill>
                  <a:srgbClr val="92D050"/>
                </a:solidFill>
                <a:latin typeface="Montserrat Medium" panose="00000600000000000000" pitchFamily="2" charset="0"/>
                <a:cs typeface="Helvetica" charset="0"/>
              </a:rPr>
              <a:t>72%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sz="1600" i="1" dirty="0">
                <a:solidFill>
                  <a:srgbClr val="92D050"/>
                </a:solidFill>
                <a:latin typeface="Montserrat Medium" panose="00000600000000000000" pitchFamily="2" charset="0"/>
                <a:cs typeface="Helvetica" charset="0"/>
              </a:rPr>
              <a:t>Un niveau de réservation satisfaisant à date </a:t>
            </a:r>
            <a:r>
              <a:rPr lang="fr-FR" sz="1600" b="1" i="1" dirty="0">
                <a:solidFill>
                  <a:srgbClr val="92D050"/>
                </a:solidFill>
                <a:latin typeface="Montserrat Medium" panose="00000600000000000000" pitchFamily="2" charset="0"/>
                <a:cs typeface="Helvetica" charset="0"/>
              </a:rPr>
              <a:t>57%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sz="1600" i="1" dirty="0">
                <a:solidFill>
                  <a:srgbClr val="92D050"/>
                </a:solidFill>
                <a:latin typeface="Montserrat Medium" panose="00000600000000000000" pitchFamily="2" charset="0"/>
                <a:cs typeface="Helvetica" charset="0"/>
              </a:rPr>
              <a:t>L’attractivité touristique de la destination </a:t>
            </a:r>
            <a:r>
              <a:rPr lang="fr-FR" sz="1600" b="1" i="1" dirty="0">
                <a:solidFill>
                  <a:srgbClr val="92D050"/>
                </a:solidFill>
                <a:latin typeface="Montserrat Medium" panose="00000600000000000000" pitchFamily="2" charset="0"/>
                <a:cs typeface="Helvetica" charset="0"/>
              </a:rPr>
              <a:t>54%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sz="1600" i="1" dirty="0">
                <a:solidFill>
                  <a:srgbClr val="92D050"/>
                </a:solidFill>
                <a:latin typeface="Montserrat Medium" panose="00000600000000000000" pitchFamily="2" charset="0"/>
                <a:cs typeface="Helvetica" charset="0"/>
              </a:rPr>
              <a:t>L’image rassurante et sécurisante de la destination </a:t>
            </a:r>
            <a:r>
              <a:rPr lang="fr-FR" sz="1600" b="1" i="1" dirty="0">
                <a:solidFill>
                  <a:srgbClr val="92D050"/>
                </a:solidFill>
                <a:latin typeface="Montserrat Medium" panose="00000600000000000000" pitchFamily="2" charset="0"/>
                <a:cs typeface="Helvetica" charset="0"/>
              </a:rPr>
              <a:t>31%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sz="1600" i="1" dirty="0">
                <a:solidFill>
                  <a:srgbClr val="92D050"/>
                </a:solidFill>
                <a:latin typeface="Montserrat Medium" panose="00000600000000000000" pitchFamily="2" charset="0"/>
                <a:cs typeface="Helvetica" charset="0"/>
              </a:rPr>
              <a:t>Les réservations de dernière minute </a:t>
            </a:r>
            <a:r>
              <a:rPr lang="fr-FR" sz="1600" b="1" i="1" dirty="0">
                <a:solidFill>
                  <a:srgbClr val="92D050"/>
                </a:solidFill>
                <a:latin typeface="Montserrat Medium" panose="00000600000000000000" pitchFamily="2" charset="0"/>
                <a:cs typeface="Helvetica" charset="0"/>
              </a:rPr>
              <a:t>28%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C183A5-0CA8-0391-8C3B-DCCF48C7A508}"/>
              </a:ext>
            </a:extLst>
          </p:cNvPr>
          <p:cNvSpPr/>
          <p:nvPr/>
        </p:nvSpPr>
        <p:spPr>
          <a:xfrm>
            <a:off x="11062650" y="4666440"/>
            <a:ext cx="60990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×"/>
            </a:pPr>
            <a:r>
              <a:rPr lang="fr-FR" sz="1600" i="1" dirty="0">
                <a:solidFill>
                  <a:srgbClr val="C00000"/>
                </a:solidFill>
                <a:latin typeface="Montserrat Medium" panose="00000600000000000000" pitchFamily="2" charset="0"/>
                <a:cs typeface="Helvetica" charset="0"/>
              </a:rPr>
              <a:t>La baisse du pouvoir d’achat / l’inflation </a:t>
            </a:r>
            <a:r>
              <a:rPr lang="fr-FR" sz="1600" b="1" i="1" dirty="0">
                <a:solidFill>
                  <a:srgbClr val="C00000"/>
                </a:solidFill>
                <a:latin typeface="Montserrat Medium" panose="00000600000000000000" pitchFamily="2" charset="0"/>
                <a:cs typeface="Helvetica" charset="0"/>
              </a:rPr>
              <a:t>85%</a:t>
            </a:r>
          </a:p>
          <a:p>
            <a:pPr marL="285750" indent="-285750" algn="just">
              <a:buFontTx/>
              <a:buChar char="×"/>
            </a:pPr>
            <a:r>
              <a:rPr lang="fr-FR" sz="1600" i="1" dirty="0">
                <a:solidFill>
                  <a:srgbClr val="C00000"/>
                </a:solidFill>
                <a:latin typeface="Montserrat Medium" panose="00000600000000000000" pitchFamily="2" charset="0"/>
                <a:cs typeface="Helvetica" charset="0"/>
              </a:rPr>
              <a:t>La concurrence d’une offre de pap en croissance </a:t>
            </a:r>
            <a:r>
              <a:rPr lang="fr-FR" sz="1600" b="1" i="1" dirty="0">
                <a:solidFill>
                  <a:srgbClr val="C00000"/>
                </a:solidFill>
                <a:latin typeface="Montserrat Medium" panose="00000600000000000000" pitchFamily="2" charset="0"/>
                <a:cs typeface="Helvetica" charset="0"/>
              </a:rPr>
              <a:t>26%</a:t>
            </a:r>
          </a:p>
          <a:p>
            <a:pPr marL="285750" indent="-285750" algn="just">
              <a:buFontTx/>
              <a:buChar char="×"/>
            </a:pPr>
            <a:r>
              <a:rPr lang="fr-FR" sz="1600" i="1" dirty="0">
                <a:solidFill>
                  <a:srgbClr val="C00000"/>
                </a:solidFill>
                <a:latin typeface="Montserrat Medium" panose="00000600000000000000" pitchFamily="2" charset="0"/>
                <a:cs typeface="Helvetica" charset="0"/>
              </a:rPr>
              <a:t>La hausse des prix du carburant / énergie </a:t>
            </a:r>
            <a:r>
              <a:rPr lang="fr-FR" sz="1600" b="1" i="1" dirty="0">
                <a:solidFill>
                  <a:srgbClr val="C00000"/>
                </a:solidFill>
                <a:latin typeface="Montserrat Medium" panose="00000600000000000000" pitchFamily="2" charset="0"/>
                <a:cs typeface="Helvetica" charset="0"/>
              </a:rPr>
              <a:t>23%</a:t>
            </a:r>
          </a:p>
          <a:p>
            <a:pPr marL="285750" indent="-285750" algn="just">
              <a:buFontTx/>
              <a:buChar char="×"/>
            </a:pPr>
            <a:r>
              <a:rPr lang="fr-FR" sz="1600" i="1" dirty="0">
                <a:solidFill>
                  <a:srgbClr val="C00000"/>
                </a:solidFill>
                <a:latin typeface="Montserrat Medium" panose="00000600000000000000" pitchFamily="2" charset="0"/>
                <a:cs typeface="Helvetica" charset="0"/>
              </a:rPr>
              <a:t>Les difficultés de recrutement </a:t>
            </a:r>
            <a:r>
              <a:rPr lang="fr-FR" sz="1600" b="1" i="1" dirty="0">
                <a:solidFill>
                  <a:srgbClr val="C00000"/>
                </a:solidFill>
                <a:latin typeface="Montserrat Medium" panose="00000600000000000000" pitchFamily="2" charset="0"/>
                <a:cs typeface="Helvetica" charset="0"/>
              </a:rPr>
              <a:t>20%</a:t>
            </a:r>
            <a:endParaRPr lang="fr-FR" sz="1600" i="1" dirty="0">
              <a:solidFill>
                <a:srgbClr val="C00000"/>
              </a:solidFill>
              <a:latin typeface="Montserrat Medium" panose="00000600000000000000" pitchFamily="2" charset="0"/>
              <a:cs typeface="Helvetica" charset="0"/>
            </a:endParaRPr>
          </a:p>
          <a:p>
            <a:pPr marL="285750" indent="-285750" algn="just">
              <a:buFontTx/>
              <a:buChar char="×"/>
            </a:pPr>
            <a:r>
              <a:rPr lang="fr-FR" sz="1600" i="1" dirty="0">
                <a:solidFill>
                  <a:srgbClr val="C00000"/>
                </a:solidFill>
                <a:latin typeface="Montserrat Medium" panose="00000600000000000000" pitchFamily="2" charset="0"/>
                <a:cs typeface="Helvetica" charset="0"/>
              </a:rPr>
              <a:t>Un taux de départ des Français plus important à l’étranger </a:t>
            </a:r>
            <a:r>
              <a:rPr lang="fr-FR" sz="1600" b="1" i="1" dirty="0">
                <a:solidFill>
                  <a:srgbClr val="C00000"/>
                </a:solidFill>
                <a:latin typeface="Montserrat Medium" panose="00000600000000000000" pitchFamily="2" charset="0"/>
                <a:cs typeface="Helvetica" charset="0"/>
              </a:rPr>
              <a:t>16%</a:t>
            </a:r>
            <a:endParaRPr lang="fr-FR" sz="1600" i="1" dirty="0">
              <a:solidFill>
                <a:srgbClr val="C00000"/>
              </a:solidFill>
              <a:latin typeface="Montserrat Medium" panose="00000600000000000000" pitchFamily="2" charset="0"/>
              <a:cs typeface="Helvetica" charset="0"/>
            </a:endParaRP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B9F0A4C6-CBB4-2366-28D3-82F978E98ACB}"/>
              </a:ext>
            </a:extLst>
          </p:cNvPr>
          <p:cNvCxnSpPr/>
          <p:nvPr/>
        </p:nvCxnSpPr>
        <p:spPr>
          <a:xfrm>
            <a:off x="12066625" y="4493963"/>
            <a:ext cx="343823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EA63ED90-FB16-D3E7-9695-8C140B58CDEE}"/>
              </a:ext>
            </a:extLst>
          </p:cNvPr>
          <p:cNvCxnSpPr/>
          <p:nvPr/>
        </p:nvCxnSpPr>
        <p:spPr>
          <a:xfrm>
            <a:off x="2068664" y="4425649"/>
            <a:ext cx="3438231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47F8544-FC8F-4EB9-C875-C902EDB33D7B}"/>
              </a:ext>
            </a:extLst>
          </p:cNvPr>
          <p:cNvSpPr/>
          <p:nvPr/>
        </p:nvSpPr>
        <p:spPr>
          <a:xfrm>
            <a:off x="4838325" y="4737315"/>
            <a:ext cx="58507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500" i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74%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3BF173-0AEF-47BA-4F6E-6DE7C0278254}"/>
              </a:ext>
            </a:extLst>
          </p:cNvPr>
          <p:cNvSpPr/>
          <p:nvPr/>
        </p:nvSpPr>
        <p:spPr>
          <a:xfrm>
            <a:off x="2168360" y="5719563"/>
            <a:ext cx="58507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500" i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62%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5496EB-309F-BFD7-C8DA-BC8C858E41CB}"/>
              </a:ext>
            </a:extLst>
          </p:cNvPr>
          <p:cNvSpPr/>
          <p:nvPr/>
        </p:nvSpPr>
        <p:spPr>
          <a:xfrm>
            <a:off x="3417477" y="6210223"/>
            <a:ext cx="58507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500" i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30%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440C04-CF8F-54D5-3968-DF975FFBFDC1}"/>
              </a:ext>
            </a:extLst>
          </p:cNvPr>
          <p:cNvSpPr/>
          <p:nvPr/>
        </p:nvSpPr>
        <p:spPr>
          <a:xfrm>
            <a:off x="5984090" y="6466118"/>
            <a:ext cx="58507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500" i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26%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C480701-F62E-6139-EB48-BCD04EC35332}"/>
              </a:ext>
            </a:extLst>
          </p:cNvPr>
          <p:cNvSpPr/>
          <p:nvPr/>
        </p:nvSpPr>
        <p:spPr>
          <a:xfrm>
            <a:off x="4343144" y="8890877"/>
            <a:ext cx="1204182" cy="34629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N-1 : 12%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5F6FA74-53DC-4477-1891-3D40E3D3605D}"/>
              </a:ext>
            </a:extLst>
          </p:cNvPr>
          <p:cNvSpPr/>
          <p:nvPr/>
        </p:nvSpPr>
        <p:spPr>
          <a:xfrm>
            <a:off x="7484749" y="8907853"/>
            <a:ext cx="1204182" cy="34629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N-1 : 65%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DB6BEC3-788C-AF2D-BECE-0CB13B73D020}"/>
              </a:ext>
            </a:extLst>
          </p:cNvPr>
          <p:cNvSpPr/>
          <p:nvPr/>
        </p:nvSpPr>
        <p:spPr>
          <a:xfrm>
            <a:off x="13656949" y="8890878"/>
            <a:ext cx="1204182" cy="34629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N-1 : 2%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243BA1B-E87E-D400-662E-25C25195FCDA}"/>
              </a:ext>
            </a:extLst>
          </p:cNvPr>
          <p:cNvSpPr/>
          <p:nvPr/>
        </p:nvSpPr>
        <p:spPr>
          <a:xfrm>
            <a:off x="10570849" y="8890878"/>
            <a:ext cx="1204182" cy="34629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N-1 : 21%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14DAB9-F987-258D-63C5-30052519BF61}"/>
              </a:ext>
            </a:extLst>
          </p:cNvPr>
          <p:cNvSpPr/>
          <p:nvPr/>
        </p:nvSpPr>
        <p:spPr>
          <a:xfrm>
            <a:off x="16141349" y="4666440"/>
            <a:ext cx="58507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500" i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79%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E322CF4-D60D-FBA1-F771-765F02878C82}"/>
              </a:ext>
            </a:extLst>
          </p:cNvPr>
          <p:cNvSpPr/>
          <p:nvPr/>
        </p:nvSpPr>
        <p:spPr>
          <a:xfrm>
            <a:off x="16382124" y="5162081"/>
            <a:ext cx="58507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500" i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39%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4FEB310-46E4-7B19-522A-A20C1D407F5B}"/>
              </a:ext>
            </a:extLst>
          </p:cNvPr>
          <p:cNvSpPr/>
          <p:nvPr/>
        </p:nvSpPr>
        <p:spPr>
          <a:xfrm>
            <a:off x="15212318" y="5416529"/>
            <a:ext cx="58507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500" i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26%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64B67D14-33BD-30B7-4762-1588F1110310}"/>
              </a:ext>
            </a:extLst>
          </p:cNvPr>
          <p:cNvSpPr/>
          <p:nvPr/>
        </p:nvSpPr>
        <p:spPr>
          <a:xfrm>
            <a:off x="15448800" y="6299013"/>
            <a:ext cx="1620000" cy="1620000"/>
          </a:xfrm>
          <a:prstGeom prst="ellipse">
            <a:avLst/>
          </a:prstGeom>
          <a:noFill/>
          <a:ln>
            <a:solidFill>
              <a:srgbClr val="23A8BD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latin typeface="Montserrat" panose="00000500000000000000" pitchFamily="2" charset="0"/>
            </a:endParaRPr>
          </a:p>
          <a:p>
            <a:pPr algn="ctr"/>
            <a:r>
              <a:rPr lang="fr-FR" sz="2800" b="1" dirty="0">
                <a:solidFill>
                  <a:schemeClr val="tx1"/>
                </a:solidFill>
                <a:latin typeface="Montserrat" panose="00000500000000000000" pitchFamily="2" charset="0"/>
              </a:rPr>
              <a:t>44%</a:t>
            </a:r>
            <a:endParaRPr lang="fr-FR" sz="2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Pas confiant</a:t>
            </a:r>
            <a:endParaRPr lang="fr-FR" sz="20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29" name="Graphique 28" descr="Vague contour">
            <a:extLst>
              <a:ext uri="{FF2B5EF4-FFF2-40B4-BE49-F238E27FC236}">
                <a16:creationId xmlns:a16="http://schemas.microsoft.com/office/drawing/2014/main" id="{1B7DA6E5-AC7D-EB15-7312-52D3A226C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012486" y="6461563"/>
            <a:ext cx="503480" cy="503480"/>
          </a:xfrm>
          <a:prstGeom prst="rect">
            <a:avLst/>
          </a:prstGeom>
        </p:spPr>
      </p:pic>
      <p:sp>
        <p:nvSpPr>
          <p:cNvPr id="30" name="Ellipse 29">
            <a:extLst>
              <a:ext uri="{FF2B5EF4-FFF2-40B4-BE49-F238E27FC236}">
                <a16:creationId xmlns:a16="http://schemas.microsoft.com/office/drawing/2014/main" id="{CDA9FF8B-CE1E-DC2B-0DE0-EF72FAF7C1A0}"/>
              </a:ext>
            </a:extLst>
          </p:cNvPr>
          <p:cNvSpPr/>
          <p:nvPr/>
        </p:nvSpPr>
        <p:spPr>
          <a:xfrm>
            <a:off x="1578036" y="7109013"/>
            <a:ext cx="1620000" cy="1620000"/>
          </a:xfrm>
          <a:prstGeom prst="ellipse">
            <a:avLst/>
          </a:prstGeom>
          <a:noFill/>
          <a:ln>
            <a:solidFill>
              <a:srgbClr val="23A8BD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latin typeface="Montserrat" panose="00000500000000000000" pitchFamily="2" charset="0"/>
            </a:endParaRPr>
          </a:p>
          <a:p>
            <a:pPr algn="ctr"/>
            <a:r>
              <a:rPr lang="fr-FR" sz="2800" b="1" dirty="0">
                <a:solidFill>
                  <a:schemeClr val="tx1"/>
                </a:solidFill>
                <a:latin typeface="Montserrat" panose="00000500000000000000" pitchFamily="2" charset="0"/>
              </a:rPr>
              <a:t>55%</a:t>
            </a:r>
            <a:endParaRPr lang="fr-FR" sz="2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Confiant</a:t>
            </a:r>
            <a:endParaRPr lang="fr-FR" sz="20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31" name="Graphique 30" descr="Vague contour">
            <a:extLst>
              <a:ext uri="{FF2B5EF4-FFF2-40B4-BE49-F238E27FC236}">
                <a16:creationId xmlns:a16="http://schemas.microsoft.com/office/drawing/2014/main" id="{D507D432-93C5-D2FE-BC10-A9853FE3D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141722" y="7271563"/>
            <a:ext cx="503480" cy="50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7267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C5EF83-B2BF-34FB-8103-528B8AE1F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9B5EB03-CD16-2B46-AE8F-38C51A205B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2B8E0BB-47A1-43CC-AA60-89E9276923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89567" y="1323402"/>
            <a:ext cx="5820872" cy="582516"/>
          </a:xfrm>
        </p:spPr>
        <p:txBody>
          <a:bodyPr/>
          <a:lstStyle/>
          <a:p>
            <a:pPr algn="l"/>
            <a:r>
              <a:rPr lang="fr-FR" dirty="0">
                <a:latin typeface="Montserrat Medium" panose="00000600000000000000" pitchFamily="2" charset="0"/>
              </a:rPr>
              <a:t>La transition écologique</a:t>
            </a:r>
            <a:endParaRPr lang="fr-FR" sz="2400" b="0" dirty="0">
              <a:solidFill>
                <a:srgbClr val="C98604"/>
              </a:solidFill>
              <a:latin typeface="Montserrat Medium" panose="000006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99E480-408F-6141-9FBF-BE251AA8657A}"/>
              </a:ext>
            </a:extLst>
          </p:cNvPr>
          <p:cNvSpPr/>
          <p:nvPr/>
        </p:nvSpPr>
        <p:spPr>
          <a:xfrm>
            <a:off x="3103227" y="3583124"/>
            <a:ext cx="6721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Pourquoi 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2742DE-5EBA-BCCE-61EC-0896B2D54DB6}"/>
              </a:ext>
            </a:extLst>
          </p:cNvPr>
          <p:cNvSpPr/>
          <p:nvPr/>
        </p:nvSpPr>
        <p:spPr>
          <a:xfrm>
            <a:off x="7777388" y="3589726"/>
            <a:ext cx="1366612" cy="461665"/>
          </a:xfrm>
          <a:prstGeom prst="rect">
            <a:avLst/>
          </a:prstGeom>
          <a:solidFill>
            <a:srgbClr val="F05A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latin typeface="Montserrat Medium" panose="00000600000000000000" pitchFamily="2" charset="0"/>
              </a:rPr>
              <a:t>Si NON</a:t>
            </a:r>
            <a:endParaRPr lang="fr-FR" sz="2800" b="1" dirty="0">
              <a:latin typeface="Montserrat" panose="000005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63BCAB-9058-3C0D-FBD6-AC9C8A13FBD9}"/>
              </a:ext>
            </a:extLst>
          </p:cNvPr>
          <p:cNvSpPr/>
          <p:nvPr/>
        </p:nvSpPr>
        <p:spPr>
          <a:xfrm>
            <a:off x="12106767" y="2690225"/>
            <a:ext cx="49620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Pensez-vous le faire dans les 5 prochaines années 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A28DCB-22BE-362C-41BD-C25DC982BDB0}"/>
              </a:ext>
            </a:extLst>
          </p:cNvPr>
          <p:cNvSpPr/>
          <p:nvPr/>
        </p:nvSpPr>
        <p:spPr>
          <a:xfrm>
            <a:off x="12106767" y="3695664"/>
            <a:ext cx="4962033" cy="70804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latin typeface="Montserrat Medium" panose="00000600000000000000" pitchFamily="2" charset="0"/>
              </a:rPr>
              <a:t>Non</a:t>
            </a:r>
            <a:r>
              <a:rPr lang="fr-FR" sz="2400" b="1" dirty="0">
                <a:latin typeface="Montserrat Medium" panose="00000600000000000000" pitchFamily="2" charset="0"/>
              </a:rPr>
              <a:t> </a:t>
            </a:r>
            <a:r>
              <a:rPr lang="fr-FR" sz="3600" b="1" dirty="0">
                <a:latin typeface="Montserrat" panose="00000500000000000000" pitchFamily="2" charset="0"/>
              </a:rPr>
              <a:t>61%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0573E4-282A-74A6-DC9A-22A0D2B6EC38}"/>
              </a:ext>
            </a:extLst>
          </p:cNvPr>
          <p:cNvSpPr/>
          <p:nvPr/>
        </p:nvSpPr>
        <p:spPr>
          <a:xfrm>
            <a:off x="12107657" y="4537801"/>
            <a:ext cx="2595563" cy="7080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latin typeface="Montserrat Medium" panose="00000600000000000000" pitchFamily="2" charset="0"/>
              </a:rPr>
              <a:t>Oui</a:t>
            </a:r>
            <a:r>
              <a:rPr lang="fr-FR" b="1" dirty="0">
                <a:latin typeface="Montserrat Medium" panose="00000600000000000000" pitchFamily="2" charset="0"/>
              </a:rPr>
              <a:t> </a:t>
            </a:r>
            <a:r>
              <a:rPr lang="fr-FR" sz="2400" b="1" dirty="0">
                <a:latin typeface="Montserrat" panose="00000500000000000000" pitchFamily="2" charset="0"/>
              </a:rPr>
              <a:t>39%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1109F3-4B47-8ED7-E298-822543FEC746}"/>
              </a:ext>
            </a:extLst>
          </p:cNvPr>
          <p:cNvSpPr/>
          <p:nvPr/>
        </p:nvSpPr>
        <p:spPr>
          <a:xfrm>
            <a:off x="6604001" y="1414605"/>
            <a:ext cx="10464800" cy="400110"/>
          </a:xfrm>
          <a:prstGeom prst="rect">
            <a:avLst/>
          </a:prstGeom>
          <a:solidFill>
            <a:srgbClr val="F05A5E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Parmi les hébergements qui ne disposent pas d’un label environnemental</a:t>
            </a:r>
          </a:p>
        </p:txBody>
      </p:sp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BB4C4CB1-4ED6-23E5-3406-A2E3408570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094029"/>
              </p:ext>
            </p:extLst>
          </p:nvPr>
        </p:nvGraphicFramePr>
        <p:xfrm>
          <a:off x="1111844" y="3820558"/>
          <a:ext cx="12397190" cy="5267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7909347" imgH="3360314" progId="Excel.Sheet.12">
                  <p:link updateAutomatic="1"/>
                </p:oleObj>
              </mc:Choice>
              <mc:Fallback>
                <p:oleObj name="Worksheet" r:id="rId3" imgW="7909347" imgH="336031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1844" y="3820558"/>
                        <a:ext cx="12397190" cy="52679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FF7033B-0236-BC75-C8F0-8AB5694704B7}"/>
              </a:ext>
            </a:extLst>
          </p:cNvPr>
          <p:cNvSpPr/>
          <p:nvPr/>
        </p:nvSpPr>
        <p:spPr>
          <a:xfrm>
            <a:off x="12238740" y="6593048"/>
            <a:ext cx="19281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Pas d’intérêts</a:t>
            </a:r>
          </a:p>
          <a:p>
            <a:pPr marL="285750" indent="-285750">
              <a:buFontTx/>
              <a:buChar char="-"/>
            </a:pPr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Manque de temps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C52361E9-45EA-BC04-45F6-BBA302B94584}"/>
              </a:ext>
            </a:extLst>
          </p:cNvPr>
          <p:cNvSpPr/>
          <p:nvPr/>
        </p:nvSpPr>
        <p:spPr>
          <a:xfrm>
            <a:off x="14008800" y="6028492"/>
            <a:ext cx="3060000" cy="3060000"/>
          </a:xfrm>
          <a:prstGeom prst="ellipse">
            <a:avLst/>
          </a:prstGeom>
          <a:noFill/>
          <a:ln>
            <a:solidFill>
              <a:srgbClr val="23A8BD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latin typeface="Montserrat" panose="00000500000000000000" pitchFamily="2" charset="0"/>
            </a:endParaRPr>
          </a:p>
          <a:p>
            <a:pPr algn="ctr"/>
            <a:endParaRPr lang="fr-FR" sz="1400" b="1" dirty="0">
              <a:solidFill>
                <a:schemeClr val="tx1"/>
              </a:solidFill>
            </a:endParaRPr>
          </a:p>
          <a:p>
            <a:pPr algn="ctr"/>
            <a:r>
              <a:rPr lang="fr-FR" sz="1400" dirty="0">
                <a:solidFill>
                  <a:schemeClr val="tx1"/>
                </a:solidFill>
                <a:latin typeface="Montserrat" panose="00000500000000000000" pitchFamily="2" charset="0"/>
              </a:rPr>
              <a:t>(TOP 3)</a:t>
            </a: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-Absence de demande/d’intérêt pour la clientèle 38%</a:t>
            </a:r>
          </a:p>
          <a:p>
            <a:pPr algn="ctr"/>
            <a:endParaRPr lang="fr-FR" sz="1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-Contraintes administratives 36%</a:t>
            </a:r>
          </a:p>
          <a:p>
            <a:pPr algn="ctr"/>
            <a:endParaRPr lang="fr-FR" sz="1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-Coût trop élevé de la démarche 19%</a:t>
            </a:r>
          </a:p>
          <a:p>
            <a:pPr algn="ctr"/>
            <a:endParaRPr lang="fr-FR" sz="20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10" name="Graphique 9" descr="Vague contour">
            <a:extLst>
              <a:ext uri="{FF2B5EF4-FFF2-40B4-BE49-F238E27FC236}">
                <a16:creationId xmlns:a16="http://schemas.microsoft.com/office/drawing/2014/main" id="{EC7F464D-5C26-5C1C-6E14-7D271959A0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5287060" y="6073687"/>
            <a:ext cx="503480" cy="503480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D948C198-F465-6025-9441-4F13BDC018D2}"/>
              </a:ext>
            </a:extLst>
          </p:cNvPr>
          <p:cNvSpPr/>
          <p:nvPr/>
        </p:nvSpPr>
        <p:spPr>
          <a:xfrm>
            <a:off x="10241277" y="3670732"/>
            <a:ext cx="1620000" cy="1620000"/>
          </a:xfrm>
          <a:prstGeom prst="ellipse">
            <a:avLst/>
          </a:prstGeom>
          <a:noFill/>
          <a:ln>
            <a:solidFill>
              <a:srgbClr val="23A8BD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latin typeface="Montserrat" panose="00000500000000000000" pitchFamily="2" charset="0"/>
            </a:endParaRPr>
          </a:p>
          <a:p>
            <a:pPr algn="ctr"/>
            <a:r>
              <a:rPr lang="fr-FR" sz="2800" b="1" dirty="0">
                <a:solidFill>
                  <a:schemeClr val="tx1"/>
                </a:solidFill>
                <a:latin typeface="Montserrat" panose="00000500000000000000" pitchFamily="2" charset="0"/>
              </a:rPr>
              <a:t>67%</a:t>
            </a:r>
            <a:endParaRPr lang="fr-FR" sz="2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Non</a:t>
            </a:r>
            <a:endParaRPr lang="fr-FR" sz="20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13" name="Graphique 12" descr="Vague contour">
            <a:extLst>
              <a:ext uri="{FF2B5EF4-FFF2-40B4-BE49-F238E27FC236}">
                <a16:creationId xmlns:a16="http://schemas.microsoft.com/office/drawing/2014/main" id="{885697AB-9E4E-F0A6-4C8E-06456386B0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804963" y="3833282"/>
            <a:ext cx="503480" cy="50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4461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F8FB86-8BE9-DF9D-757A-B8BA8289D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AA5668C-A0CD-48C4-1507-5892945F78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0B594BD-1036-B830-EA24-C420E1BFCC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89567" y="1323402"/>
            <a:ext cx="5820872" cy="582516"/>
          </a:xfrm>
        </p:spPr>
        <p:txBody>
          <a:bodyPr/>
          <a:lstStyle/>
          <a:p>
            <a:pPr algn="l"/>
            <a:r>
              <a:rPr lang="fr-FR" dirty="0">
                <a:latin typeface="Montserrat Medium" panose="00000600000000000000" pitchFamily="2" charset="0"/>
              </a:rPr>
              <a:t>Les JO 2030</a:t>
            </a:r>
            <a:endParaRPr lang="fr-FR" sz="2400" b="0" dirty="0">
              <a:solidFill>
                <a:srgbClr val="C98604"/>
              </a:solidFill>
              <a:latin typeface="Montserrat Medium" panose="000006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EB1992-E4AA-9D26-15B3-1C5CEB4325D5}"/>
              </a:ext>
            </a:extLst>
          </p:cNvPr>
          <p:cNvSpPr/>
          <p:nvPr/>
        </p:nvSpPr>
        <p:spPr>
          <a:xfrm>
            <a:off x="3508490" y="2667459"/>
            <a:ext cx="12051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Quelle perception avez-vous des Jeux Olympiques et Paralympiques d’hiver 2030 dans les Alpes françaises 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7E6F45-CDFE-AAC0-E732-129576A14948}"/>
              </a:ext>
            </a:extLst>
          </p:cNvPr>
          <p:cNvSpPr/>
          <p:nvPr/>
        </p:nvSpPr>
        <p:spPr>
          <a:xfrm>
            <a:off x="4875329" y="6154998"/>
            <a:ext cx="2311400" cy="234746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latin typeface="Montserrat Medium" panose="00000600000000000000" pitchFamily="2" charset="0"/>
              </a:rPr>
              <a:t>Très positive</a:t>
            </a:r>
            <a:endParaRPr lang="fr-FR" b="1" dirty="0">
              <a:latin typeface="Montserrat Medium" panose="00000600000000000000" pitchFamily="2" charset="0"/>
            </a:endParaRPr>
          </a:p>
          <a:p>
            <a:pPr algn="ctr"/>
            <a:r>
              <a:rPr lang="fr-FR" sz="2400" b="1" dirty="0">
                <a:latin typeface="Montserrat" panose="00000500000000000000" pitchFamily="2" charset="0"/>
              </a:rPr>
              <a:t>21%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98F66D-AB42-D53A-6969-C0A2039E6381}"/>
              </a:ext>
            </a:extLst>
          </p:cNvPr>
          <p:cNvSpPr/>
          <p:nvPr/>
        </p:nvSpPr>
        <p:spPr>
          <a:xfrm>
            <a:off x="7310439" y="4351200"/>
            <a:ext cx="2311400" cy="415126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latin typeface="Montserrat Medium" panose="00000600000000000000" pitchFamily="2" charset="0"/>
              </a:rPr>
              <a:t>Positive</a:t>
            </a:r>
          </a:p>
          <a:p>
            <a:pPr algn="ctr"/>
            <a:r>
              <a:rPr lang="fr-FR" sz="3000" b="1" dirty="0">
                <a:latin typeface="Montserrat" panose="00000500000000000000" pitchFamily="2" charset="0"/>
              </a:rPr>
              <a:t>53%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A7EB3C-A00E-845A-84A6-86EF243BDFCB}"/>
              </a:ext>
            </a:extLst>
          </p:cNvPr>
          <p:cNvSpPr/>
          <p:nvPr/>
        </p:nvSpPr>
        <p:spPr>
          <a:xfrm>
            <a:off x="9745549" y="6472099"/>
            <a:ext cx="2311400" cy="2030362"/>
          </a:xfrm>
          <a:prstGeom prst="rect">
            <a:avLst/>
          </a:prstGeom>
          <a:solidFill>
            <a:srgbClr val="F05A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latin typeface="Montserrat Medium" panose="00000600000000000000" pitchFamily="2" charset="0"/>
              </a:rPr>
              <a:t>Négative</a:t>
            </a:r>
            <a:endParaRPr lang="fr-FR" b="1" dirty="0">
              <a:latin typeface="Montserrat Medium" panose="00000600000000000000" pitchFamily="2" charset="0"/>
            </a:endParaRPr>
          </a:p>
          <a:p>
            <a:pPr algn="ctr"/>
            <a:r>
              <a:rPr lang="fr-FR" sz="2400" b="1" dirty="0">
                <a:latin typeface="Montserrat" panose="00000500000000000000" pitchFamily="2" charset="0"/>
              </a:rPr>
              <a:t>17%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289B2E3-7DF8-3842-6714-2129E46D4DD9}"/>
              </a:ext>
            </a:extLst>
          </p:cNvPr>
          <p:cNvSpPr/>
          <p:nvPr/>
        </p:nvSpPr>
        <p:spPr>
          <a:xfrm>
            <a:off x="12180659" y="7671464"/>
            <a:ext cx="2311400" cy="83099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Montserrat Medium" panose="00000600000000000000" pitchFamily="2" charset="0"/>
              </a:rPr>
              <a:t>Très négative</a:t>
            </a:r>
          </a:p>
          <a:p>
            <a:pPr algn="ctr"/>
            <a:r>
              <a:rPr lang="fr-FR" sz="2000" b="1" dirty="0">
                <a:latin typeface="Montserrat" panose="00000500000000000000" pitchFamily="2" charset="0"/>
              </a:rPr>
              <a:t>9%</a:t>
            </a:r>
            <a:endParaRPr lang="fr-FR" sz="24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0534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695A76-DC54-DD04-C083-DF5FB71E1C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5B569E6-B089-2E5D-C351-694E332DCF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82472524-622B-4FF0-6D41-BCB062524595}"/>
              </a:ext>
            </a:extLst>
          </p:cNvPr>
          <p:cNvSpPr/>
          <p:nvPr/>
        </p:nvSpPr>
        <p:spPr>
          <a:xfrm>
            <a:off x="12509950" y="7858965"/>
            <a:ext cx="1152000" cy="1152000"/>
          </a:xfrm>
          <a:prstGeom prst="ellipse">
            <a:avLst/>
          </a:prstGeom>
          <a:solidFill>
            <a:srgbClr val="EBBF5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latin typeface="Montserrat Medium" panose="00000600000000000000" pitchFamily="2" charset="0"/>
            </a:endParaRP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D761A20A-6260-8A96-28B1-04903F3DB97B}"/>
              </a:ext>
            </a:extLst>
          </p:cNvPr>
          <p:cNvSpPr/>
          <p:nvPr/>
        </p:nvSpPr>
        <p:spPr>
          <a:xfrm>
            <a:off x="9568600" y="7858965"/>
            <a:ext cx="1152000" cy="1152000"/>
          </a:xfrm>
          <a:prstGeom prst="ellipse">
            <a:avLst/>
          </a:prstGeom>
          <a:solidFill>
            <a:srgbClr val="EBBF5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latin typeface="Montserrat Medium" panose="00000600000000000000" pitchFamily="2" charset="0"/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867A69C1-DF31-7DC1-F5ED-A5B0E9B9CB43}"/>
              </a:ext>
            </a:extLst>
          </p:cNvPr>
          <p:cNvSpPr/>
          <p:nvPr/>
        </p:nvSpPr>
        <p:spPr>
          <a:xfrm>
            <a:off x="6627250" y="7858965"/>
            <a:ext cx="1152000" cy="1152000"/>
          </a:xfrm>
          <a:prstGeom prst="ellipse">
            <a:avLst/>
          </a:prstGeom>
          <a:solidFill>
            <a:srgbClr val="EBBF5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latin typeface="Montserrat Medium" panose="00000600000000000000" pitchFamily="2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8994AD4-64C4-4F71-1B33-54877421DE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89567" y="1323402"/>
            <a:ext cx="5820872" cy="582516"/>
          </a:xfrm>
        </p:spPr>
        <p:txBody>
          <a:bodyPr/>
          <a:lstStyle/>
          <a:p>
            <a:pPr algn="l"/>
            <a:r>
              <a:rPr lang="fr-FR" dirty="0">
                <a:latin typeface="Montserrat Medium" panose="00000600000000000000" pitchFamily="2" charset="0"/>
              </a:rPr>
              <a:t>Les JO 2030</a:t>
            </a:r>
            <a:endParaRPr lang="fr-FR" sz="2400" b="0" dirty="0">
              <a:solidFill>
                <a:srgbClr val="C98604"/>
              </a:solidFill>
              <a:latin typeface="Montserrat Medium" panose="000006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D281E7-CE70-5196-1333-C623FBBE3DD0}"/>
              </a:ext>
            </a:extLst>
          </p:cNvPr>
          <p:cNvSpPr/>
          <p:nvPr/>
        </p:nvSpPr>
        <p:spPr>
          <a:xfrm>
            <a:off x="2575272" y="2190355"/>
            <a:ext cx="13315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Quels sont les trois principaux intérêts de l’organisation des Jeux Olympiques et Paralympiques d’hiver 2030 pour la montagne française 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07ED52-8AF2-88B7-953C-5DE1A1E8391F}"/>
              </a:ext>
            </a:extLst>
          </p:cNvPr>
          <p:cNvSpPr/>
          <p:nvPr/>
        </p:nvSpPr>
        <p:spPr>
          <a:xfrm>
            <a:off x="2486372" y="6763145"/>
            <a:ext cx="13315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Quels enjeux associez-vous prioritairement aux JO 2030 ?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38668FF8-6CE3-F2E1-14C6-4F201F2B12CF}"/>
              </a:ext>
            </a:extLst>
          </p:cNvPr>
          <p:cNvSpPr/>
          <p:nvPr/>
        </p:nvSpPr>
        <p:spPr>
          <a:xfrm>
            <a:off x="3685900" y="7858965"/>
            <a:ext cx="1152000" cy="1152000"/>
          </a:xfrm>
          <a:prstGeom prst="ellipse">
            <a:avLst/>
          </a:prstGeom>
          <a:solidFill>
            <a:srgbClr val="EBBF5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latin typeface="Montserrat Medium" panose="00000600000000000000" pitchFamily="2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08B0B68-57D9-1571-2ED4-DFB9E6BC89AD}"/>
              </a:ext>
            </a:extLst>
          </p:cNvPr>
          <p:cNvSpPr txBox="1"/>
          <p:nvPr/>
        </p:nvSpPr>
        <p:spPr>
          <a:xfrm>
            <a:off x="3280850" y="7389910"/>
            <a:ext cx="19621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latin typeface="Montserrat Medium" panose="00000600000000000000" pitchFamily="2" charset="0"/>
              </a:rPr>
              <a:t>Touristiques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22FA46-016F-48EF-2C58-F60CF85D65E8}"/>
              </a:ext>
            </a:extLst>
          </p:cNvPr>
          <p:cNvSpPr/>
          <p:nvPr/>
        </p:nvSpPr>
        <p:spPr>
          <a:xfrm>
            <a:off x="4956700" y="8142577"/>
            <a:ext cx="115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latin typeface="Montserrat" panose="00000500000000000000" pitchFamily="2" charset="0"/>
                <a:cs typeface="Arial" panose="020B0604020202020204" pitchFamily="34" charset="0"/>
              </a:rPr>
              <a:t>70%</a:t>
            </a:r>
          </a:p>
        </p:txBody>
      </p:sp>
      <p:pic>
        <p:nvPicPr>
          <p:cNvPr id="14" name="Graphique 13" descr="Valise contour">
            <a:extLst>
              <a:ext uri="{FF2B5EF4-FFF2-40B4-BE49-F238E27FC236}">
                <a16:creationId xmlns:a16="http://schemas.microsoft.com/office/drawing/2014/main" id="{E4E064B7-FFF8-50CF-1948-DDA459754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04700" y="7962376"/>
            <a:ext cx="914400" cy="914400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1E659236-498D-6217-4529-30D91B91BAFE}"/>
              </a:ext>
            </a:extLst>
          </p:cNvPr>
          <p:cNvSpPr txBox="1"/>
          <p:nvPr/>
        </p:nvSpPr>
        <p:spPr>
          <a:xfrm>
            <a:off x="6129814" y="7389910"/>
            <a:ext cx="21468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latin typeface="Montserrat Medium" panose="00000600000000000000" pitchFamily="2" charset="0"/>
              </a:rPr>
              <a:t>Economiques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65BFDE0-B3E4-C37F-B806-64E67F689F0B}"/>
              </a:ext>
            </a:extLst>
          </p:cNvPr>
          <p:cNvSpPr/>
          <p:nvPr/>
        </p:nvSpPr>
        <p:spPr>
          <a:xfrm>
            <a:off x="7898050" y="8142577"/>
            <a:ext cx="1152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000" b="1" dirty="0">
                <a:latin typeface="Montserrat" panose="00000500000000000000" pitchFamily="2" charset="0"/>
                <a:cs typeface="Arial" panose="020B0604020202020204" pitchFamily="34" charset="0"/>
              </a:rPr>
              <a:t>68%</a:t>
            </a:r>
          </a:p>
        </p:txBody>
      </p:sp>
      <p:pic>
        <p:nvPicPr>
          <p:cNvPr id="25" name="Graphique 24" descr="Euro contour">
            <a:extLst>
              <a:ext uri="{FF2B5EF4-FFF2-40B4-BE49-F238E27FC236}">
                <a16:creationId xmlns:a16="http://schemas.microsoft.com/office/drawing/2014/main" id="{201BAC70-45A9-1617-6023-B388907E52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746050" y="7962376"/>
            <a:ext cx="914400" cy="914400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D1CA7DDE-6624-C440-5E90-52287A5DF9D2}"/>
              </a:ext>
            </a:extLst>
          </p:cNvPr>
          <p:cNvSpPr txBox="1"/>
          <p:nvPr/>
        </p:nvSpPr>
        <p:spPr>
          <a:xfrm>
            <a:off x="9487625" y="7389910"/>
            <a:ext cx="13139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latin typeface="Montserrat Medium" panose="00000600000000000000" pitchFamily="2" charset="0"/>
              </a:rPr>
              <a:t>Sociaux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ED4D713-85CF-8861-AFF6-96F6BE6E219F}"/>
              </a:ext>
            </a:extLst>
          </p:cNvPr>
          <p:cNvSpPr/>
          <p:nvPr/>
        </p:nvSpPr>
        <p:spPr>
          <a:xfrm>
            <a:off x="10839400" y="8196437"/>
            <a:ext cx="11520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500" b="1" dirty="0">
                <a:latin typeface="Montserrat" panose="00000500000000000000" pitchFamily="2" charset="0"/>
                <a:cs typeface="Arial" panose="020B0604020202020204" pitchFamily="34" charset="0"/>
              </a:rPr>
              <a:t>46%</a:t>
            </a:r>
          </a:p>
        </p:txBody>
      </p:sp>
      <p:pic>
        <p:nvPicPr>
          <p:cNvPr id="29" name="Graphique 28" descr="Cycle avec des personnes contour">
            <a:extLst>
              <a:ext uri="{FF2B5EF4-FFF2-40B4-BE49-F238E27FC236}">
                <a16:creationId xmlns:a16="http://schemas.microsoft.com/office/drawing/2014/main" id="{9F71A5C9-272F-5DB0-8B95-7977F0F8DC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687400" y="7962376"/>
            <a:ext cx="914400" cy="914400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91EF6C1E-1582-40E0-6842-9FBBB2FFC8E7}"/>
              </a:ext>
            </a:extLst>
          </p:cNvPr>
          <p:cNvSpPr txBox="1"/>
          <p:nvPr/>
        </p:nvSpPr>
        <p:spPr>
          <a:xfrm>
            <a:off x="12104900" y="7389910"/>
            <a:ext cx="19621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latin typeface="Montserrat Medium" panose="00000600000000000000" pitchFamily="2" charset="0"/>
              </a:rPr>
              <a:t>Ecologiques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9F34EBB-04B4-6D49-4ECB-D0ED14C7D32B}"/>
              </a:ext>
            </a:extLst>
          </p:cNvPr>
          <p:cNvSpPr/>
          <p:nvPr/>
        </p:nvSpPr>
        <p:spPr>
          <a:xfrm>
            <a:off x="13780750" y="8196437"/>
            <a:ext cx="11520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500" b="1" dirty="0">
                <a:latin typeface="Montserrat" panose="00000500000000000000" pitchFamily="2" charset="0"/>
                <a:cs typeface="Arial" panose="020B0604020202020204" pitchFamily="34" charset="0"/>
              </a:rPr>
              <a:t>42%</a:t>
            </a:r>
          </a:p>
        </p:txBody>
      </p:sp>
      <p:pic>
        <p:nvPicPr>
          <p:cNvPr id="33" name="Graphique 32" descr="Durabilité contour">
            <a:extLst>
              <a:ext uri="{FF2B5EF4-FFF2-40B4-BE49-F238E27FC236}">
                <a16:creationId xmlns:a16="http://schemas.microsoft.com/office/drawing/2014/main" id="{DB4C2D4B-78A7-A994-4F42-EC2917BB34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2628750" y="7962376"/>
            <a:ext cx="914400" cy="914400"/>
          </a:xfrm>
          <a:prstGeom prst="rect">
            <a:avLst/>
          </a:prstGeom>
        </p:spPr>
      </p:pic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26760939-94E5-8FE2-60CE-166A72F29B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7334372"/>
              </p:ext>
            </p:extLst>
          </p:nvPr>
        </p:nvGraphicFramePr>
        <p:xfrm>
          <a:off x="1538472" y="3043543"/>
          <a:ext cx="15388855" cy="3681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1" imgW="9616086" imgH="2300886" progId="Excel.Sheet.12">
                  <p:link updateAutomatic="1"/>
                </p:oleObj>
              </mc:Choice>
              <mc:Fallback>
                <p:oleObj name="Worksheet" r:id="rId11" imgW="9616086" imgH="230088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38472" y="3043543"/>
                        <a:ext cx="15388855" cy="36814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8528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DC66E1-D1BC-E669-4A12-0D6077EB5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9FF6A2A-2D80-189E-B0ED-8471F8E560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0DDBEC0-B50D-9889-9A67-701A7944B6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89567" y="1323402"/>
            <a:ext cx="5820872" cy="582516"/>
          </a:xfrm>
        </p:spPr>
        <p:txBody>
          <a:bodyPr/>
          <a:lstStyle/>
          <a:p>
            <a:pPr algn="l"/>
            <a:r>
              <a:rPr lang="fr-FR" dirty="0">
                <a:latin typeface="Montserrat Medium" panose="00000600000000000000" pitchFamily="2" charset="0"/>
              </a:rPr>
              <a:t>Les JO 2030</a:t>
            </a:r>
            <a:endParaRPr lang="fr-FR" sz="2400" b="0" dirty="0">
              <a:solidFill>
                <a:srgbClr val="C98604"/>
              </a:solidFill>
              <a:latin typeface="Montserrat Medium" panose="000006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329D43-684E-9BCA-E121-EA282697A0DC}"/>
              </a:ext>
            </a:extLst>
          </p:cNvPr>
          <p:cNvSpPr/>
          <p:nvPr/>
        </p:nvSpPr>
        <p:spPr>
          <a:xfrm>
            <a:off x="2481436" y="2190355"/>
            <a:ext cx="133251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Pensez-vous que l’organisation des Jeux Olympiques et Paralympiques dans les Alpes françaises est opportune 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38DFDA-EEA7-5666-864F-565925716A68}"/>
              </a:ext>
            </a:extLst>
          </p:cNvPr>
          <p:cNvSpPr/>
          <p:nvPr/>
        </p:nvSpPr>
        <p:spPr>
          <a:xfrm>
            <a:off x="2939022" y="3064332"/>
            <a:ext cx="3639578" cy="9525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000" b="1" dirty="0">
                <a:latin typeface="Montserrat" panose="00000500000000000000" pitchFamily="2" charset="0"/>
              </a:rPr>
              <a:t>37%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4C6190-F295-7F94-1286-E7B943E7D9F2}"/>
              </a:ext>
            </a:extLst>
          </p:cNvPr>
          <p:cNvSpPr/>
          <p:nvPr/>
        </p:nvSpPr>
        <p:spPr>
          <a:xfrm>
            <a:off x="14033500" y="3064332"/>
            <a:ext cx="2077864" cy="94802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latin typeface="Montserrat" panose="00000500000000000000" pitchFamily="2" charset="0"/>
              </a:rPr>
              <a:t>10%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2D35D8-8A0B-C484-26DC-287438DF51C9}"/>
              </a:ext>
            </a:extLst>
          </p:cNvPr>
          <p:cNvSpPr/>
          <p:nvPr/>
        </p:nvSpPr>
        <p:spPr>
          <a:xfrm>
            <a:off x="11684000" y="3073497"/>
            <a:ext cx="2235200" cy="93885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b="1" dirty="0">
                <a:latin typeface="Montserrat" panose="00000500000000000000" pitchFamily="2" charset="0"/>
              </a:rPr>
              <a:t>12%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E40CB33-8EEE-87C2-6E0B-F2DCBF7BE41C}"/>
              </a:ext>
            </a:extLst>
          </p:cNvPr>
          <p:cNvSpPr txBox="1"/>
          <p:nvPr/>
        </p:nvSpPr>
        <p:spPr>
          <a:xfrm>
            <a:off x="14033500" y="4128869"/>
            <a:ext cx="2077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  <a:latin typeface="Montserrat Medium" panose="00000600000000000000" pitchFamily="2" charset="0"/>
              </a:rPr>
              <a:t>Non, ce type d’événement n’est pas adapté au contexte actuel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99AD9D2-A8DF-193C-8D53-CB3FF7323C2A}"/>
              </a:ext>
            </a:extLst>
          </p:cNvPr>
          <p:cNvSpPr txBox="1"/>
          <p:nvPr/>
        </p:nvSpPr>
        <p:spPr>
          <a:xfrm>
            <a:off x="11684000" y="4267700"/>
            <a:ext cx="223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  <a:latin typeface="Montserrat Medium" panose="00000600000000000000" pitchFamily="2" charset="0"/>
              </a:rPr>
              <a:t>Non, les territoires font face à des enjeux plus importants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3907EC6-85A8-BBDD-8168-D6F7F1E32D56}"/>
              </a:ext>
            </a:extLst>
          </p:cNvPr>
          <p:cNvSpPr txBox="1"/>
          <p:nvPr/>
        </p:nvSpPr>
        <p:spPr>
          <a:xfrm>
            <a:off x="2939022" y="4413934"/>
            <a:ext cx="3639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92D050"/>
                </a:solidFill>
                <a:latin typeface="Montserrat Medium" panose="00000600000000000000" pitchFamily="2" charset="0"/>
              </a:rPr>
              <a:t>Oui, c’est une opportunité unique pour les territoires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0998F42-B605-28DB-1417-239B5DE53601}"/>
              </a:ext>
            </a:extLst>
          </p:cNvPr>
          <p:cNvSpPr/>
          <p:nvPr/>
        </p:nvSpPr>
        <p:spPr>
          <a:xfrm>
            <a:off x="6692900" y="3073497"/>
            <a:ext cx="4840037" cy="938858"/>
          </a:xfrm>
          <a:prstGeom prst="rect">
            <a:avLst/>
          </a:prstGeom>
          <a:solidFill>
            <a:srgbClr val="EBBF5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latin typeface="Montserrat" panose="00000500000000000000" pitchFamily="2" charset="0"/>
              </a:rPr>
              <a:t>40%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4984183-473D-EEEC-29D0-A88CDBFFAD88}"/>
              </a:ext>
            </a:extLst>
          </p:cNvPr>
          <p:cNvSpPr txBox="1"/>
          <p:nvPr/>
        </p:nvSpPr>
        <p:spPr>
          <a:xfrm>
            <a:off x="7213601" y="4552433"/>
            <a:ext cx="3639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EBBF53"/>
                </a:solidFill>
                <a:latin typeface="Montserrat Medium" panose="00000600000000000000" pitchFamily="2" charset="0"/>
              </a:rPr>
              <a:t>Oui, mais sous conditions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A723D5-C88F-B390-E0BC-3283D9CB328C}"/>
              </a:ext>
            </a:extLst>
          </p:cNvPr>
          <p:cNvSpPr/>
          <p:nvPr/>
        </p:nvSpPr>
        <p:spPr>
          <a:xfrm>
            <a:off x="2746867" y="5966487"/>
            <a:ext cx="4403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A quelles conditions ?</a:t>
            </a:r>
          </a:p>
        </p:txBody>
      </p: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229E7839-46FB-0820-9E1C-41A3D375B8FE}"/>
              </a:ext>
            </a:extLst>
          </p:cNvPr>
          <p:cNvCxnSpPr>
            <a:cxnSpLocks/>
          </p:cNvCxnSpPr>
          <p:nvPr/>
        </p:nvCxnSpPr>
        <p:spPr>
          <a:xfrm flipH="1">
            <a:off x="5334000" y="5066031"/>
            <a:ext cx="1243876" cy="742473"/>
          </a:xfrm>
          <a:prstGeom prst="straightConnector1">
            <a:avLst/>
          </a:prstGeom>
          <a:ln>
            <a:solidFill>
              <a:srgbClr val="EBBF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65BDBB00-DD69-A2F4-A405-6D455E4A7B0A}"/>
              </a:ext>
            </a:extLst>
          </p:cNvPr>
          <p:cNvSpPr/>
          <p:nvPr/>
        </p:nvSpPr>
        <p:spPr>
          <a:xfrm>
            <a:off x="10185402" y="5781820"/>
            <a:ext cx="69418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Quels sont les autres enjeux plus importants pour les régions ?</a:t>
            </a:r>
          </a:p>
        </p:txBody>
      </p: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C697EE97-D528-9DC7-EA87-0A60BB7D4CB3}"/>
              </a:ext>
            </a:extLst>
          </p:cNvPr>
          <p:cNvCxnSpPr>
            <a:cxnSpLocks/>
          </p:cNvCxnSpPr>
          <p:nvPr/>
        </p:nvCxnSpPr>
        <p:spPr>
          <a:xfrm>
            <a:off x="12687299" y="5538558"/>
            <a:ext cx="343569" cy="2699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CACFEAC4-4765-1699-57FE-F6E927ACD8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934034"/>
              </p:ext>
            </p:extLst>
          </p:nvPr>
        </p:nvGraphicFramePr>
        <p:xfrm>
          <a:off x="1741745" y="6131320"/>
          <a:ext cx="6360854" cy="3241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3855366" imgH="1965747" progId="Excel.Sheet.12">
                  <p:link updateAutomatic="1"/>
                </p:oleObj>
              </mc:Choice>
              <mc:Fallback>
                <p:oleObj name="Worksheet" r:id="rId3" imgW="3855366" imgH="196574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41745" y="6131320"/>
                        <a:ext cx="6360854" cy="3241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 5" descr="Une image contenant texte, Police, capture d’écran, conception&#10;&#10;Le contenu généré par l’IA peut être incorrect.">
            <a:extLst>
              <a:ext uri="{FF2B5EF4-FFF2-40B4-BE49-F238E27FC236}">
                <a16:creationId xmlns:a16="http://schemas.microsoft.com/office/drawing/2014/main" id="{81610218-75E5-5574-6586-A42D0848D5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288" y="6668559"/>
            <a:ext cx="7211512" cy="253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597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DE4F02-2EC8-7F7C-765E-C9A361DD2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A58DCE8-F968-40C1-B2FD-C250A7866A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6346AE6-4D7F-8B51-37E9-9EA4EA5D81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89567" y="1323402"/>
            <a:ext cx="5820872" cy="582516"/>
          </a:xfrm>
        </p:spPr>
        <p:txBody>
          <a:bodyPr/>
          <a:lstStyle/>
          <a:p>
            <a:pPr algn="l"/>
            <a:r>
              <a:rPr lang="fr-FR" dirty="0">
                <a:latin typeface="Montserrat Medium" panose="00000600000000000000" pitchFamily="2" charset="0"/>
              </a:rPr>
              <a:t>Les JO 2030</a:t>
            </a:r>
            <a:endParaRPr lang="fr-FR" sz="2400" b="0" dirty="0">
              <a:solidFill>
                <a:srgbClr val="C98604"/>
              </a:solidFill>
              <a:latin typeface="Montserrat Medium" panose="000006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F94B59-81FA-50A1-5504-1C81CD0F0006}"/>
              </a:ext>
            </a:extLst>
          </p:cNvPr>
          <p:cNvSpPr/>
          <p:nvPr/>
        </p:nvSpPr>
        <p:spPr>
          <a:xfrm>
            <a:off x="2481436" y="2380855"/>
            <a:ext cx="13325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Quels apports pour les territoires vous inciteraient à adhérer à cet événement ?</a:t>
            </a:r>
          </a:p>
        </p:txBody>
      </p:sp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9BB9E20E-4B1E-0459-AB90-AA19A4C7CA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4550579"/>
              </p:ext>
            </p:extLst>
          </p:nvPr>
        </p:nvGraphicFramePr>
        <p:xfrm>
          <a:off x="1991450" y="3317457"/>
          <a:ext cx="14305099" cy="5413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926474" imgH="2621138" progId="Excel.Sheet.12">
                  <p:link updateAutomatic="1"/>
                </p:oleObj>
              </mc:Choice>
              <mc:Fallback>
                <p:oleObj name="Worksheet" r:id="rId3" imgW="6926474" imgH="262113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91450" y="3317457"/>
                        <a:ext cx="14305099" cy="54131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80268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2F18EA-75BF-0A70-912C-B42436849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DECA8CD7-9134-256E-3365-D271415A7B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0397186"/>
              </p:ext>
            </p:extLst>
          </p:nvPr>
        </p:nvGraphicFramePr>
        <p:xfrm>
          <a:off x="3293394" y="3105636"/>
          <a:ext cx="11701211" cy="5998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518412" imgH="2316196" progId="Excel.Sheet.12">
                  <p:link updateAutomatic="1"/>
                </p:oleObj>
              </mc:Choice>
              <mc:Fallback>
                <p:oleObj name="Worksheet" r:id="rId3" imgW="4518412" imgH="231619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93394" y="3105636"/>
                        <a:ext cx="11701211" cy="5998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D34CE31-26AC-82D1-93A4-3DA314153D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175DAB0-57EE-A2BA-12CF-BF23ABE94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89567" y="1323402"/>
            <a:ext cx="5820872" cy="582516"/>
          </a:xfrm>
        </p:spPr>
        <p:txBody>
          <a:bodyPr/>
          <a:lstStyle/>
          <a:p>
            <a:pPr algn="l"/>
            <a:r>
              <a:rPr lang="fr-FR" dirty="0">
                <a:latin typeface="Montserrat Medium" panose="00000600000000000000" pitchFamily="2" charset="0"/>
              </a:rPr>
              <a:t>Les JO 2030</a:t>
            </a:r>
            <a:endParaRPr lang="fr-FR" sz="2400" b="0" dirty="0">
              <a:solidFill>
                <a:srgbClr val="C98604"/>
              </a:solidFill>
              <a:latin typeface="Montserrat Medium" panose="000006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FA0319-0C50-3467-6A14-3377BE8EF1B3}"/>
              </a:ext>
            </a:extLst>
          </p:cNvPr>
          <p:cNvSpPr/>
          <p:nvPr/>
        </p:nvSpPr>
        <p:spPr>
          <a:xfrm>
            <a:off x="2481436" y="2180854"/>
            <a:ext cx="13325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Sur quel(s) aspect(s) pensez-vous que les JO 2030 influenceront le plus votre activité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79330BB-3829-10DB-5CAB-1139FC4C4A2C}"/>
              </a:ext>
            </a:extLst>
          </p:cNvPr>
          <p:cNvSpPr txBox="1"/>
          <p:nvPr/>
        </p:nvSpPr>
        <p:spPr>
          <a:xfrm>
            <a:off x="5032889" y="7051335"/>
            <a:ext cx="2378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ED7D31"/>
                </a:solidFill>
                <a:latin typeface="Montserrat Medium" panose="00000600000000000000" pitchFamily="2" charset="0"/>
              </a:rPr>
              <a:t>Taux d’occupation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E24A458-D837-8D62-CAFC-F6AC2069BD47}"/>
              </a:ext>
            </a:extLst>
          </p:cNvPr>
          <p:cNvSpPr txBox="1"/>
          <p:nvPr/>
        </p:nvSpPr>
        <p:spPr>
          <a:xfrm>
            <a:off x="5059914" y="3826662"/>
            <a:ext cx="2657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23A8BD"/>
                </a:solidFill>
                <a:latin typeface="Montserrat Medium" panose="00000600000000000000" pitchFamily="2" charset="0"/>
              </a:rPr>
              <a:t>Demande de nouveaux services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ABAAE76-0F68-153B-AFA5-544776DBA85C}"/>
              </a:ext>
            </a:extLst>
          </p:cNvPr>
          <p:cNvSpPr txBox="1"/>
          <p:nvPr/>
        </p:nvSpPr>
        <p:spPr>
          <a:xfrm>
            <a:off x="11355027" y="4907198"/>
            <a:ext cx="3639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7C80"/>
                </a:solidFill>
                <a:latin typeface="Montserrat Medium" panose="00000600000000000000" pitchFamily="2" charset="0"/>
              </a:rPr>
              <a:t>Visibilité et attractivité du territoire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8CE4E55-2CC4-5BD2-8554-7EBC962A2039}"/>
              </a:ext>
            </a:extLst>
          </p:cNvPr>
          <p:cNvSpPr txBox="1"/>
          <p:nvPr/>
        </p:nvSpPr>
        <p:spPr>
          <a:xfrm>
            <a:off x="6821525" y="3105636"/>
            <a:ext cx="314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70AD47"/>
                </a:solidFill>
                <a:latin typeface="Montserrat Medium" panose="00000600000000000000" pitchFamily="2" charset="0"/>
              </a:rPr>
              <a:t>Coopérations avec d’autres acteurs</a:t>
            </a:r>
          </a:p>
        </p:txBody>
      </p:sp>
    </p:spTree>
    <p:extLst>
      <p:ext uri="{BB962C8B-B14F-4D97-AF65-F5344CB8AC3E}">
        <p14:creationId xmlns:p14="http://schemas.microsoft.com/office/powerpoint/2010/main" val="5174051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13B32F-7785-76F5-5808-58581FB4A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4893DDC-0BE4-F016-5422-F5F2871F92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C3C5967-0B9E-10BF-7340-E4736B1FB6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89567" y="1323402"/>
            <a:ext cx="5820872" cy="582516"/>
          </a:xfrm>
        </p:spPr>
        <p:txBody>
          <a:bodyPr/>
          <a:lstStyle/>
          <a:p>
            <a:pPr algn="l"/>
            <a:r>
              <a:rPr lang="fr-FR" dirty="0">
                <a:latin typeface="Montserrat Medium" panose="00000600000000000000" pitchFamily="2" charset="0"/>
              </a:rPr>
              <a:t>Les JO 2030</a:t>
            </a:r>
            <a:endParaRPr lang="fr-FR" sz="2400" b="0" dirty="0">
              <a:solidFill>
                <a:srgbClr val="C98604"/>
              </a:solidFill>
              <a:latin typeface="Montserrat Medium" panose="000006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638E40-08CE-7B61-2307-A00EC7581ACD}"/>
              </a:ext>
            </a:extLst>
          </p:cNvPr>
          <p:cNvSpPr/>
          <p:nvPr/>
        </p:nvSpPr>
        <p:spPr>
          <a:xfrm>
            <a:off x="1982786" y="3244141"/>
            <a:ext cx="3906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Vous êtes-vous déjà préparer à cet événement 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8546C2-1AC1-6407-CB32-325657FBFCC0}"/>
              </a:ext>
            </a:extLst>
          </p:cNvPr>
          <p:cNvSpPr/>
          <p:nvPr/>
        </p:nvSpPr>
        <p:spPr>
          <a:xfrm>
            <a:off x="2131837" y="4654908"/>
            <a:ext cx="3608563" cy="1612184"/>
          </a:xfrm>
          <a:prstGeom prst="rect">
            <a:avLst/>
          </a:prstGeom>
          <a:solidFill>
            <a:srgbClr val="F05A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latin typeface="Montserrat Medium" panose="00000600000000000000" pitchFamily="2" charset="0"/>
              </a:rPr>
              <a:t>Non</a:t>
            </a:r>
            <a:endParaRPr lang="fr-FR" sz="2800" b="1" dirty="0">
              <a:latin typeface="Montserrat Medium" panose="00000600000000000000" pitchFamily="2" charset="0"/>
            </a:endParaRPr>
          </a:p>
          <a:p>
            <a:pPr algn="ctr"/>
            <a:r>
              <a:rPr lang="fr-FR" sz="4000" b="1" dirty="0">
                <a:latin typeface="Montserrat" panose="00000500000000000000" pitchFamily="2" charset="0"/>
              </a:rPr>
              <a:t>95%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624AF5-C936-2338-01A8-EE30D69C2708}"/>
              </a:ext>
            </a:extLst>
          </p:cNvPr>
          <p:cNvSpPr/>
          <p:nvPr/>
        </p:nvSpPr>
        <p:spPr>
          <a:xfrm>
            <a:off x="2893208" y="6477530"/>
            <a:ext cx="2085819" cy="67257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latin typeface="Montserrat Medium" panose="00000600000000000000" pitchFamily="2" charset="0"/>
              </a:rPr>
              <a:t>Oui</a:t>
            </a:r>
            <a:r>
              <a:rPr lang="fr-FR" sz="2000" b="1" dirty="0">
                <a:latin typeface="Montserrat Medium" panose="00000600000000000000" pitchFamily="2" charset="0"/>
              </a:rPr>
              <a:t> </a:t>
            </a:r>
            <a:r>
              <a:rPr lang="fr-FR" sz="2800" b="1" dirty="0">
                <a:latin typeface="Montserrat" panose="00000500000000000000" pitchFamily="2" charset="0"/>
              </a:rPr>
              <a:t>5%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7B316F80-3022-6EF3-F933-77944214FB56}"/>
              </a:ext>
            </a:extLst>
          </p:cNvPr>
          <p:cNvCxnSpPr>
            <a:cxnSpLocks/>
          </p:cNvCxnSpPr>
          <p:nvPr/>
        </p:nvCxnSpPr>
        <p:spPr>
          <a:xfrm>
            <a:off x="5889450" y="6870381"/>
            <a:ext cx="912512" cy="0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0BF3B57A-83C8-CCBD-D89C-F8AC09F3BD35}"/>
              </a:ext>
            </a:extLst>
          </p:cNvPr>
          <p:cNvSpPr/>
          <p:nvPr/>
        </p:nvSpPr>
        <p:spPr>
          <a:xfrm>
            <a:off x="10935493" y="2473493"/>
            <a:ext cx="32242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Comment ?</a:t>
            </a:r>
          </a:p>
        </p:txBody>
      </p:sp>
      <p:graphicFrame>
        <p:nvGraphicFramePr>
          <p:cNvPr id="7" name="Objet 6">
            <a:extLst>
              <a:ext uri="{FF2B5EF4-FFF2-40B4-BE49-F238E27FC236}">
                <a16:creationId xmlns:a16="http://schemas.microsoft.com/office/drawing/2014/main" id="{3752665E-A3A1-D5A7-B9E6-A3A2ADC9F2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8785444"/>
              </p:ext>
            </p:extLst>
          </p:nvPr>
        </p:nvGraphicFramePr>
        <p:xfrm>
          <a:off x="7612176" y="2935158"/>
          <a:ext cx="9179449" cy="6183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693636" imgH="3162123" progId="Excel.Sheet.12">
                  <p:link updateAutomatic="1"/>
                </p:oleObj>
              </mc:Choice>
              <mc:Fallback>
                <p:oleObj name="Worksheet" r:id="rId3" imgW="4693636" imgH="3162123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12176" y="2935158"/>
                        <a:ext cx="9179449" cy="61837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4367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69A3A5-1E09-8A60-B2CB-6E96FD614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947AFC8-DB35-F708-7B06-3D006D2942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6A43E2F-D423-1C07-E2C1-E0DC987302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89567" y="1323402"/>
            <a:ext cx="5820872" cy="582516"/>
          </a:xfrm>
        </p:spPr>
        <p:txBody>
          <a:bodyPr/>
          <a:lstStyle/>
          <a:p>
            <a:pPr algn="l"/>
            <a:r>
              <a:rPr lang="fr-FR" dirty="0">
                <a:latin typeface="Montserrat Medium" panose="00000600000000000000" pitchFamily="2" charset="0"/>
              </a:rPr>
              <a:t>Les JO 2030</a:t>
            </a:r>
            <a:endParaRPr lang="fr-FR" sz="2400" b="0" dirty="0">
              <a:solidFill>
                <a:srgbClr val="C98604"/>
              </a:solidFill>
              <a:latin typeface="Montserrat Medium" panose="000006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7C201B-2321-EC62-F457-24F0B5C66C1F}"/>
              </a:ext>
            </a:extLst>
          </p:cNvPr>
          <p:cNvSpPr/>
          <p:nvPr/>
        </p:nvSpPr>
        <p:spPr>
          <a:xfrm>
            <a:off x="2481436" y="2380855"/>
            <a:ext cx="133251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Quels sont les principaux défis à relever pour réussir l’organisation des Jeux Olympiques et Paralympiques Hiver Alpes 2030 ?</a:t>
            </a:r>
          </a:p>
        </p:txBody>
      </p:sp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4612EAFF-DDC2-D8AD-3C9E-A17EA46F18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1349"/>
              </p:ext>
            </p:extLst>
          </p:nvPr>
        </p:nvGraphicFramePr>
        <p:xfrm>
          <a:off x="1811360" y="3280756"/>
          <a:ext cx="14903749" cy="5591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7574209" imgH="2841870" progId="Excel.Sheet.12">
                  <p:link updateAutomatic="1"/>
                </p:oleObj>
              </mc:Choice>
              <mc:Fallback>
                <p:oleObj name="Worksheet" r:id="rId3" imgW="7574209" imgH="284187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11360" y="3280756"/>
                        <a:ext cx="14903749" cy="55916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72270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28EDA-FC7D-FB22-E77E-E0025DC2C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677C6C5-A76D-55CC-5B58-99B0B36D21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47673" y="2559708"/>
            <a:ext cx="9392653" cy="3744839"/>
          </a:xfrm>
        </p:spPr>
        <p:txBody>
          <a:bodyPr/>
          <a:lstStyle/>
          <a:p>
            <a:pPr algn="ctr"/>
            <a:r>
              <a:rPr lang="fr-FR" sz="16600" dirty="0"/>
              <a:t>MERCI !</a:t>
            </a:r>
          </a:p>
          <a:p>
            <a:pPr algn="ctr"/>
            <a:r>
              <a:rPr lang="fr-FR" sz="5400" dirty="0"/>
              <a:t>Belle saison à tous.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2899E7C-D2AE-07D7-3709-85660C795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35241E55-0CAF-3417-08FF-6597722C03F8}"/>
              </a:ext>
            </a:extLst>
          </p:cNvPr>
          <p:cNvSpPr/>
          <p:nvPr/>
        </p:nvSpPr>
        <p:spPr>
          <a:xfrm>
            <a:off x="7822476" y="6304547"/>
            <a:ext cx="2643045" cy="2524110"/>
          </a:xfrm>
          <a:custGeom>
            <a:avLst/>
            <a:gdLst/>
            <a:ahLst/>
            <a:cxnLst/>
            <a:rect l="l" t="t" r="r" b="b"/>
            <a:pathLst>
              <a:path w="1036214" h="989585">
                <a:moveTo>
                  <a:pt x="0" y="0"/>
                </a:moveTo>
                <a:lnTo>
                  <a:pt x="1036214" y="0"/>
                </a:lnTo>
                <a:lnTo>
                  <a:pt x="1036214" y="989585"/>
                </a:lnTo>
                <a:lnTo>
                  <a:pt x="0" y="9895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8115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72494D-2A97-400F-87FD-2AE2F8D65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432F6BA-F5B7-1494-FA6F-4FBD1B645F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9F16CE2-BCCB-C74A-69DD-128C752557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89567" y="1323402"/>
            <a:ext cx="5101815" cy="582516"/>
          </a:xfrm>
        </p:spPr>
        <p:txBody>
          <a:bodyPr/>
          <a:lstStyle/>
          <a:p>
            <a:pPr algn="l"/>
            <a:r>
              <a:rPr lang="fr-FR" dirty="0">
                <a:latin typeface="Montserrat Medium" panose="00000600000000000000" pitchFamily="2" charset="0"/>
              </a:rPr>
              <a:t>Niveau de réservation à date</a:t>
            </a:r>
            <a:endParaRPr lang="fr-FR" sz="2400" b="0" dirty="0">
              <a:solidFill>
                <a:srgbClr val="C98604"/>
              </a:solidFill>
              <a:latin typeface="Montserrat Medium" panose="000006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DADE89-97B1-8BD0-ADE0-410D97BFE8FB}"/>
              </a:ext>
            </a:extLst>
          </p:cNvPr>
          <p:cNvSpPr/>
          <p:nvPr/>
        </p:nvSpPr>
        <p:spPr>
          <a:xfrm>
            <a:off x="4175812" y="2031524"/>
            <a:ext cx="9936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Comparé aux années précédentes, où se situent vos niveaux de vos réservations pour la saison hiver 2025/2026 à venir ?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DCBA16C-07AF-2636-9EFF-B6B2A5360FEA}"/>
              </a:ext>
            </a:extLst>
          </p:cNvPr>
          <p:cNvSpPr/>
          <p:nvPr/>
        </p:nvSpPr>
        <p:spPr>
          <a:xfrm>
            <a:off x="7626487" y="3392599"/>
            <a:ext cx="3419691" cy="1128601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latin typeface="Montserrat Medium" panose="00000600000000000000" pitchFamily="2" charset="0"/>
              </a:rPr>
              <a:t>En avance</a:t>
            </a:r>
            <a:endParaRPr lang="fr-FR" b="1" dirty="0">
              <a:latin typeface="Montserrat Medium" panose="00000600000000000000" pitchFamily="2" charset="0"/>
            </a:endParaRPr>
          </a:p>
          <a:p>
            <a:pPr algn="ctr"/>
            <a:r>
              <a:rPr lang="fr-FR" sz="3000" b="1" dirty="0">
                <a:latin typeface="Montserrat" panose="00000500000000000000" pitchFamily="2" charset="0"/>
              </a:rPr>
              <a:t>35%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A778E2-B2DE-DEF1-1559-664F9F47B418}"/>
              </a:ext>
            </a:extLst>
          </p:cNvPr>
          <p:cNvSpPr/>
          <p:nvPr/>
        </p:nvSpPr>
        <p:spPr>
          <a:xfrm>
            <a:off x="6899765" y="4739615"/>
            <a:ext cx="4873133" cy="156040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latin typeface="Montserrat Medium" panose="00000600000000000000" pitchFamily="2" charset="0"/>
              </a:rPr>
              <a:t>Stable</a:t>
            </a:r>
            <a:endParaRPr lang="fr-FR" sz="2800" b="1" dirty="0">
              <a:latin typeface="Montserrat Medium" panose="00000600000000000000" pitchFamily="2" charset="0"/>
            </a:endParaRPr>
          </a:p>
          <a:p>
            <a:pPr algn="ctr"/>
            <a:r>
              <a:rPr lang="fr-FR" sz="3600" b="1" dirty="0">
                <a:latin typeface="Montserrat" panose="00000500000000000000" pitchFamily="2" charset="0"/>
              </a:rPr>
              <a:t>42%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404FE0-645F-6874-165B-BDB220D53E82}"/>
              </a:ext>
            </a:extLst>
          </p:cNvPr>
          <p:cNvSpPr/>
          <p:nvPr/>
        </p:nvSpPr>
        <p:spPr>
          <a:xfrm>
            <a:off x="8031334" y="6518431"/>
            <a:ext cx="2838680" cy="112860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latin typeface="Montserrat Medium" panose="00000600000000000000" pitchFamily="2" charset="0"/>
              </a:rPr>
              <a:t>En retard</a:t>
            </a:r>
          </a:p>
          <a:p>
            <a:pPr algn="ctr"/>
            <a:r>
              <a:rPr lang="fr-FR" sz="3000" b="1" dirty="0">
                <a:latin typeface="Montserrat" panose="00000500000000000000" pitchFamily="2" charset="0"/>
              </a:rPr>
              <a:t>18%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098D7-60ED-9680-3FD9-5474ECD76B64}"/>
              </a:ext>
            </a:extLst>
          </p:cNvPr>
          <p:cNvSpPr/>
          <p:nvPr/>
        </p:nvSpPr>
        <p:spPr>
          <a:xfrm>
            <a:off x="12704806" y="3783751"/>
            <a:ext cx="1204182" cy="34629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N-1 : 29%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0A48B40-0864-BE09-58AF-49ACFC6AC83D}"/>
              </a:ext>
            </a:extLst>
          </p:cNvPr>
          <p:cNvSpPr/>
          <p:nvPr/>
        </p:nvSpPr>
        <p:spPr>
          <a:xfrm>
            <a:off x="12704806" y="6909582"/>
            <a:ext cx="1204182" cy="34629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N-1 : 19%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9129302-4FAD-BE38-3325-4D0DDBEBB39C}"/>
              </a:ext>
            </a:extLst>
          </p:cNvPr>
          <p:cNvSpPr/>
          <p:nvPr/>
        </p:nvSpPr>
        <p:spPr>
          <a:xfrm>
            <a:off x="12704806" y="5346666"/>
            <a:ext cx="1204182" cy="34629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N-1 : 52%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A5BC5EA-69A2-4873-9F42-331841D3B666}"/>
              </a:ext>
            </a:extLst>
          </p:cNvPr>
          <p:cNvSpPr/>
          <p:nvPr/>
        </p:nvSpPr>
        <p:spPr>
          <a:xfrm>
            <a:off x="8697470" y="7865447"/>
            <a:ext cx="1506408" cy="112860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latin typeface="Montserrat Medium" panose="00000600000000000000" pitchFamily="2" charset="0"/>
              </a:rPr>
              <a:t>Ventes pas encore ouvertes</a:t>
            </a:r>
          </a:p>
          <a:p>
            <a:pPr algn="ctr"/>
            <a:r>
              <a:rPr lang="fr-FR" sz="2000" b="1" dirty="0">
                <a:latin typeface="Montserrat" panose="00000500000000000000" pitchFamily="2" charset="0"/>
              </a:rPr>
              <a:t>4%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2CAD43EF-05B4-9B5E-3475-C578B4F81D1E}"/>
              </a:ext>
            </a:extLst>
          </p:cNvPr>
          <p:cNvSpPr/>
          <p:nvPr/>
        </p:nvSpPr>
        <p:spPr>
          <a:xfrm>
            <a:off x="6160074" y="6429931"/>
            <a:ext cx="1620000" cy="1620000"/>
          </a:xfrm>
          <a:prstGeom prst="ellipse">
            <a:avLst/>
          </a:prstGeom>
          <a:noFill/>
          <a:ln>
            <a:solidFill>
              <a:srgbClr val="23A8BD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latin typeface="Montserrat" panose="00000500000000000000" pitchFamily="2" charset="0"/>
            </a:endParaRPr>
          </a:p>
          <a:p>
            <a:pPr algn="ctr"/>
            <a:r>
              <a:rPr lang="fr-FR" sz="2800" b="1" dirty="0">
                <a:solidFill>
                  <a:schemeClr val="tx1"/>
                </a:solidFill>
                <a:latin typeface="Montserrat" panose="00000500000000000000" pitchFamily="2" charset="0"/>
              </a:rPr>
              <a:t>23%</a:t>
            </a:r>
            <a:endParaRPr lang="fr-FR" sz="2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En retard</a:t>
            </a:r>
            <a:endParaRPr lang="fr-FR" sz="20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14" name="Graphique 13" descr="Vague contour">
            <a:extLst>
              <a:ext uri="{FF2B5EF4-FFF2-40B4-BE49-F238E27FC236}">
                <a16:creationId xmlns:a16="http://schemas.microsoft.com/office/drawing/2014/main" id="{5DC2333A-C348-BCED-47C4-BC2F6E262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723760" y="6592481"/>
            <a:ext cx="503480" cy="503480"/>
          </a:xfrm>
          <a:prstGeom prst="rect">
            <a:avLst/>
          </a:prstGeom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029B1029-1CA8-EE98-AD2F-0E6DD700B119}"/>
              </a:ext>
            </a:extLst>
          </p:cNvPr>
          <p:cNvSpPr/>
          <p:nvPr/>
        </p:nvSpPr>
        <p:spPr>
          <a:xfrm>
            <a:off x="5607240" y="3047069"/>
            <a:ext cx="1620000" cy="1620000"/>
          </a:xfrm>
          <a:prstGeom prst="ellipse">
            <a:avLst/>
          </a:prstGeom>
          <a:noFill/>
          <a:ln>
            <a:solidFill>
              <a:srgbClr val="23A8BD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latin typeface="Montserrat" panose="00000500000000000000" pitchFamily="2" charset="0"/>
            </a:endParaRPr>
          </a:p>
          <a:p>
            <a:pPr algn="ctr"/>
            <a:r>
              <a:rPr lang="fr-FR" sz="2800" b="1" dirty="0">
                <a:solidFill>
                  <a:schemeClr val="tx1"/>
                </a:solidFill>
                <a:latin typeface="Montserrat" panose="00000500000000000000" pitchFamily="2" charset="0"/>
              </a:rPr>
              <a:t>9%</a:t>
            </a:r>
            <a:endParaRPr lang="fr-FR" sz="2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En avance</a:t>
            </a:r>
            <a:endParaRPr lang="fr-FR" sz="20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16" name="Graphique 15" descr="Vague contour">
            <a:extLst>
              <a:ext uri="{FF2B5EF4-FFF2-40B4-BE49-F238E27FC236}">
                <a16:creationId xmlns:a16="http://schemas.microsoft.com/office/drawing/2014/main" id="{4A2C5AAB-5C32-5D5B-6F19-A3611A870E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70926" y="3209619"/>
            <a:ext cx="503480" cy="50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37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7F9BE1-C711-562B-52A0-934071B25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>
            <a:extLst>
              <a:ext uri="{FF2B5EF4-FFF2-40B4-BE49-F238E27FC236}">
                <a16:creationId xmlns:a16="http://schemas.microsoft.com/office/drawing/2014/main" id="{60515006-4F3B-F2B8-022B-3F027E13E7CA}"/>
              </a:ext>
            </a:extLst>
          </p:cNvPr>
          <p:cNvSpPr/>
          <p:nvPr/>
        </p:nvSpPr>
        <p:spPr>
          <a:xfrm>
            <a:off x="15542261" y="3539275"/>
            <a:ext cx="1620000" cy="1620000"/>
          </a:xfrm>
          <a:prstGeom prst="ellipse">
            <a:avLst/>
          </a:prstGeom>
          <a:noFill/>
          <a:ln>
            <a:noFill/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latin typeface="Montserrat" panose="00000500000000000000" pitchFamily="2" charset="0"/>
            </a:endParaRPr>
          </a:p>
          <a:p>
            <a:pPr algn="ctr"/>
            <a:r>
              <a:rPr lang="fr-FR" sz="2800" b="1" dirty="0">
                <a:solidFill>
                  <a:srgbClr val="92D050"/>
                </a:solidFill>
                <a:latin typeface="Montserrat" panose="00000500000000000000" pitchFamily="2" charset="0"/>
              </a:rPr>
              <a:t>14%</a:t>
            </a:r>
            <a:endParaRPr lang="fr-FR" sz="2400" b="1" dirty="0">
              <a:solidFill>
                <a:srgbClr val="92D050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400" b="1" dirty="0">
                <a:solidFill>
                  <a:srgbClr val="92D050"/>
                </a:solidFill>
                <a:latin typeface="Montserrat" panose="00000500000000000000" pitchFamily="2" charset="0"/>
              </a:rPr>
              <a:t>En avance</a:t>
            </a:r>
            <a:endParaRPr lang="fr-FR" sz="2000" b="1" dirty="0">
              <a:solidFill>
                <a:srgbClr val="92D050"/>
              </a:solidFill>
              <a:latin typeface="Montserrat" panose="00000500000000000000" pitchFamily="2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F0D9EB3-3471-25E6-0D4E-8304FAA3AE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CD335C8-584A-3D0F-0887-E9DA33515D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89567" y="1323402"/>
            <a:ext cx="5101815" cy="582516"/>
          </a:xfrm>
        </p:spPr>
        <p:txBody>
          <a:bodyPr/>
          <a:lstStyle/>
          <a:p>
            <a:pPr algn="l"/>
            <a:r>
              <a:rPr lang="fr-FR" dirty="0">
                <a:latin typeface="Montserrat Medium" panose="00000600000000000000" pitchFamily="2" charset="0"/>
              </a:rPr>
              <a:t>Niveau de réservation à date</a:t>
            </a:r>
            <a:endParaRPr lang="fr-FR" sz="2400" b="0" dirty="0">
              <a:solidFill>
                <a:srgbClr val="C98604"/>
              </a:solidFill>
              <a:latin typeface="Montserrat Medium" panose="000006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4811AA-F86B-F9BA-D78F-AB73014C9E7C}"/>
              </a:ext>
            </a:extLst>
          </p:cNvPr>
          <p:cNvSpPr/>
          <p:nvPr/>
        </p:nvSpPr>
        <p:spPr>
          <a:xfrm>
            <a:off x="3296280" y="2124333"/>
            <a:ext cx="123087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Montserrat" panose="00000500000000000000" pitchFamily="2" charset="0"/>
              </a:rPr>
              <a:t>Comparé aux années précédentes, où se situent vos niveaux de réservation pour la saison hiver 2025/2026 à venir pour les périodes suivantes 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AC8065-A582-5E26-004B-21F793554560}"/>
              </a:ext>
            </a:extLst>
          </p:cNvPr>
          <p:cNvSpPr/>
          <p:nvPr/>
        </p:nvSpPr>
        <p:spPr>
          <a:xfrm>
            <a:off x="1935739" y="4349275"/>
            <a:ext cx="2276994" cy="92333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endParaRPr lang="fr-FR" b="1" i="1" dirty="0">
              <a:solidFill>
                <a:schemeClr val="bg1"/>
              </a:solidFill>
              <a:latin typeface="Montserrat" panose="00000500000000000000" pitchFamily="2" charset="0"/>
              <a:cs typeface="Helvetica" charset="0"/>
            </a:endParaRPr>
          </a:p>
          <a:p>
            <a:pPr algn="ctr"/>
            <a:r>
              <a:rPr lang="fr-FR" b="1" i="1" dirty="0">
                <a:solidFill>
                  <a:schemeClr val="bg1"/>
                </a:solidFill>
                <a:latin typeface="Montserrat" panose="00000500000000000000" pitchFamily="2" charset="0"/>
                <a:cs typeface="Helvetica" charset="0"/>
              </a:rPr>
              <a:t>EN RETARD</a:t>
            </a:r>
          </a:p>
          <a:p>
            <a:pPr algn="ctr"/>
            <a:endParaRPr lang="fr-FR" b="1" i="1" dirty="0">
              <a:solidFill>
                <a:schemeClr val="bg1"/>
              </a:solidFill>
              <a:latin typeface="Montserrat" panose="00000500000000000000" pitchFamily="2" charset="0"/>
              <a:cs typeface="Helvetica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26772A-42FF-F9AA-52ED-6B2A9ACDE1FC}"/>
              </a:ext>
            </a:extLst>
          </p:cNvPr>
          <p:cNvSpPr/>
          <p:nvPr/>
        </p:nvSpPr>
        <p:spPr>
          <a:xfrm>
            <a:off x="1935739" y="5363029"/>
            <a:ext cx="2276994" cy="8309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endParaRPr lang="fr-FR" sz="1500" i="1" dirty="0">
              <a:solidFill>
                <a:schemeClr val="bg1"/>
              </a:solidFill>
              <a:latin typeface="Montserrat" panose="00000500000000000000" pitchFamily="2" charset="0"/>
              <a:cs typeface="Helvetica" charset="0"/>
            </a:endParaRPr>
          </a:p>
          <a:p>
            <a:pPr algn="ctr"/>
            <a:r>
              <a:rPr lang="fr-FR" b="1" i="1" dirty="0">
                <a:solidFill>
                  <a:schemeClr val="bg1"/>
                </a:solidFill>
                <a:latin typeface="Montserrat" panose="00000500000000000000" pitchFamily="2" charset="0"/>
                <a:cs typeface="Helvetica" charset="0"/>
              </a:rPr>
              <a:t>STABLE</a:t>
            </a:r>
          </a:p>
          <a:p>
            <a:pPr algn="ctr"/>
            <a:endParaRPr lang="fr-FR" sz="1500" i="1" dirty="0">
              <a:solidFill>
                <a:schemeClr val="bg1"/>
              </a:solidFill>
              <a:latin typeface="Montserrat" panose="00000500000000000000" pitchFamily="2" charset="0"/>
              <a:cs typeface="Helvetica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371563-226C-3C85-E351-31C082CDD3FF}"/>
              </a:ext>
            </a:extLst>
          </p:cNvPr>
          <p:cNvSpPr/>
          <p:nvPr/>
        </p:nvSpPr>
        <p:spPr>
          <a:xfrm>
            <a:off x="1935739" y="6284450"/>
            <a:ext cx="2276994" cy="877163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endParaRPr lang="fr-FR" b="1" i="1" dirty="0">
              <a:solidFill>
                <a:schemeClr val="bg1"/>
              </a:solidFill>
              <a:latin typeface="Montserrat" panose="00000500000000000000" pitchFamily="2" charset="0"/>
              <a:cs typeface="Helvetica" charset="0"/>
            </a:endParaRPr>
          </a:p>
          <a:p>
            <a:pPr algn="ctr"/>
            <a:r>
              <a:rPr lang="fr-FR" b="1" i="1" dirty="0">
                <a:solidFill>
                  <a:schemeClr val="bg1"/>
                </a:solidFill>
                <a:latin typeface="Montserrat" panose="00000500000000000000" pitchFamily="2" charset="0"/>
                <a:cs typeface="Helvetica" charset="0"/>
              </a:rPr>
              <a:t>EN AVANCE</a:t>
            </a:r>
          </a:p>
          <a:p>
            <a:pPr algn="ctr"/>
            <a:endParaRPr lang="fr-FR" sz="1500" i="1" dirty="0">
              <a:solidFill>
                <a:schemeClr val="bg1"/>
              </a:solidFill>
              <a:latin typeface="Montserrat" panose="00000500000000000000" pitchFamily="2" charset="0"/>
              <a:cs typeface="Helvetica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455ECD-6BC9-D497-22A6-60F8381A03C0}"/>
              </a:ext>
            </a:extLst>
          </p:cNvPr>
          <p:cNvSpPr/>
          <p:nvPr/>
        </p:nvSpPr>
        <p:spPr>
          <a:xfrm>
            <a:off x="1935738" y="7252037"/>
            <a:ext cx="2276995" cy="92333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b="1" i="1" dirty="0">
                <a:solidFill>
                  <a:schemeClr val="bg1"/>
                </a:solidFill>
                <a:latin typeface="Montserrat" panose="00000500000000000000" pitchFamily="2" charset="0"/>
                <a:cs typeface="Helvetica" charset="0"/>
              </a:rPr>
              <a:t>VENTES PAS ENCORE OUVERTES</a:t>
            </a:r>
          </a:p>
        </p:txBody>
      </p:sp>
      <p:pic>
        <p:nvPicPr>
          <p:cNvPr id="13" name="Graphique 12" descr="Vague contour">
            <a:extLst>
              <a:ext uri="{FF2B5EF4-FFF2-40B4-BE49-F238E27FC236}">
                <a16:creationId xmlns:a16="http://schemas.microsoft.com/office/drawing/2014/main" id="{7DAEFF8B-521A-430A-65CA-3842B7CE2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022808" y="2680100"/>
            <a:ext cx="648471" cy="648471"/>
          </a:xfrm>
          <a:prstGeom prst="rect">
            <a:avLst/>
          </a:prstGeom>
        </p:spPr>
      </p:pic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A37E54BE-9CCB-BD24-DDC9-A94D2C24AD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2486669"/>
              </p:ext>
            </p:extLst>
          </p:nvPr>
        </p:nvGraphicFramePr>
        <p:xfrm>
          <a:off x="4214203" y="2955330"/>
          <a:ext cx="11330594" cy="6384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272898" imgH="2971587" progId="Excel.Sheet.12">
                  <p:link updateAutomatic="1"/>
                </p:oleObj>
              </mc:Choice>
              <mc:Fallback>
                <p:oleObj name="Worksheet" r:id="rId4" imgW="5272898" imgH="297158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14203" y="2955330"/>
                        <a:ext cx="11330594" cy="63849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Ellipse 18">
            <a:extLst>
              <a:ext uri="{FF2B5EF4-FFF2-40B4-BE49-F238E27FC236}">
                <a16:creationId xmlns:a16="http://schemas.microsoft.com/office/drawing/2014/main" id="{8B9700ED-44B1-7E72-DEDF-221BAA508E16}"/>
              </a:ext>
            </a:extLst>
          </p:cNvPr>
          <p:cNvSpPr/>
          <p:nvPr/>
        </p:nvSpPr>
        <p:spPr>
          <a:xfrm>
            <a:off x="15542261" y="4600967"/>
            <a:ext cx="1620000" cy="1620000"/>
          </a:xfrm>
          <a:prstGeom prst="ellipse">
            <a:avLst/>
          </a:prstGeom>
          <a:noFill/>
          <a:ln>
            <a:noFill/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latin typeface="Montserrat" panose="00000500000000000000" pitchFamily="2" charset="0"/>
            </a:endParaRPr>
          </a:p>
          <a:p>
            <a:pPr algn="ctr"/>
            <a:r>
              <a:rPr lang="fr-FR" sz="2800" b="1" dirty="0">
                <a:solidFill>
                  <a:srgbClr val="FF0000"/>
                </a:solidFill>
                <a:latin typeface="Montserrat" panose="00000500000000000000" pitchFamily="2" charset="0"/>
              </a:rPr>
              <a:t>10%</a:t>
            </a:r>
            <a:endParaRPr lang="fr-FR" sz="2400" b="1" dirty="0">
              <a:solidFill>
                <a:srgbClr val="FF0000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400" b="1" dirty="0">
                <a:solidFill>
                  <a:srgbClr val="FF0000"/>
                </a:solidFill>
                <a:latin typeface="Montserrat" panose="00000500000000000000" pitchFamily="2" charset="0"/>
              </a:rPr>
              <a:t>En retard</a:t>
            </a:r>
            <a:endParaRPr lang="fr-FR" sz="2000" b="1" dirty="0">
              <a:solidFill>
                <a:srgbClr val="FF0000"/>
              </a:solidFill>
              <a:latin typeface="Montserrat" panose="00000500000000000000" pitchFamily="2" charset="0"/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1DF3F75A-5860-7671-5690-8E6C908BF97C}"/>
              </a:ext>
            </a:extLst>
          </p:cNvPr>
          <p:cNvSpPr/>
          <p:nvPr/>
        </p:nvSpPr>
        <p:spPr>
          <a:xfrm>
            <a:off x="15555231" y="5541613"/>
            <a:ext cx="1620000" cy="1620000"/>
          </a:xfrm>
          <a:prstGeom prst="ellipse">
            <a:avLst/>
          </a:prstGeom>
          <a:noFill/>
          <a:ln>
            <a:noFill/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latin typeface="Montserrat" panose="00000500000000000000" pitchFamily="2" charset="0"/>
            </a:endParaRPr>
          </a:p>
          <a:p>
            <a:pPr algn="ctr"/>
            <a:r>
              <a:rPr lang="fr-FR" sz="2800" b="1" dirty="0">
                <a:solidFill>
                  <a:srgbClr val="92D050"/>
                </a:solidFill>
                <a:latin typeface="Montserrat" panose="00000500000000000000" pitchFamily="2" charset="0"/>
              </a:rPr>
              <a:t>6%</a:t>
            </a:r>
            <a:endParaRPr lang="fr-FR" sz="2400" b="1" dirty="0">
              <a:solidFill>
                <a:srgbClr val="92D050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400" b="1" dirty="0">
                <a:solidFill>
                  <a:srgbClr val="92D050"/>
                </a:solidFill>
                <a:latin typeface="Montserrat" panose="00000500000000000000" pitchFamily="2" charset="0"/>
              </a:rPr>
              <a:t>En avance</a:t>
            </a:r>
            <a:endParaRPr lang="fr-FR" sz="2000" b="1" dirty="0">
              <a:solidFill>
                <a:srgbClr val="92D050"/>
              </a:solidFill>
              <a:latin typeface="Montserrat" panose="00000500000000000000" pitchFamily="2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E3B0CB68-9D82-92DE-C5B9-B9A3FC0CBB87}"/>
              </a:ext>
            </a:extLst>
          </p:cNvPr>
          <p:cNvSpPr/>
          <p:nvPr/>
        </p:nvSpPr>
        <p:spPr>
          <a:xfrm>
            <a:off x="15529291" y="2652254"/>
            <a:ext cx="1620000" cy="1620000"/>
          </a:xfrm>
          <a:prstGeom prst="ellipse">
            <a:avLst/>
          </a:prstGeom>
          <a:noFill/>
          <a:ln>
            <a:noFill/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latin typeface="Montserrat" panose="00000500000000000000" pitchFamily="2" charset="0"/>
            </a:endParaRPr>
          </a:p>
          <a:p>
            <a:pPr algn="ctr"/>
            <a:r>
              <a:rPr lang="fr-FR" sz="2800" b="1" dirty="0">
                <a:solidFill>
                  <a:srgbClr val="92D050"/>
                </a:solidFill>
                <a:latin typeface="Montserrat" panose="00000500000000000000" pitchFamily="2" charset="0"/>
              </a:rPr>
              <a:t>6%</a:t>
            </a:r>
            <a:endParaRPr lang="fr-FR" sz="2400" b="1" dirty="0">
              <a:solidFill>
                <a:srgbClr val="92D050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400" b="1" dirty="0">
                <a:solidFill>
                  <a:srgbClr val="92D050"/>
                </a:solidFill>
                <a:latin typeface="Montserrat" panose="00000500000000000000" pitchFamily="2" charset="0"/>
              </a:rPr>
              <a:t>En avance</a:t>
            </a:r>
            <a:endParaRPr lang="fr-FR" sz="2000" b="1" dirty="0">
              <a:solidFill>
                <a:srgbClr val="92D050"/>
              </a:solidFill>
              <a:latin typeface="Montserrat" panose="00000500000000000000" pitchFamily="2" charset="0"/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04832AF3-CF82-A7BB-E5A3-A8FF3D01D3A3}"/>
              </a:ext>
            </a:extLst>
          </p:cNvPr>
          <p:cNvSpPr/>
          <p:nvPr/>
        </p:nvSpPr>
        <p:spPr>
          <a:xfrm>
            <a:off x="15543529" y="6521834"/>
            <a:ext cx="1620000" cy="1620000"/>
          </a:xfrm>
          <a:prstGeom prst="ellipse">
            <a:avLst/>
          </a:prstGeom>
          <a:noFill/>
          <a:ln>
            <a:noFill/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latin typeface="Montserrat" panose="00000500000000000000" pitchFamily="2" charset="0"/>
            </a:endParaRPr>
          </a:p>
          <a:p>
            <a:pPr algn="ctr"/>
            <a:r>
              <a:rPr lang="fr-FR" sz="2800" b="1" dirty="0">
                <a:solidFill>
                  <a:srgbClr val="92D050"/>
                </a:solidFill>
                <a:latin typeface="Montserrat" panose="00000500000000000000" pitchFamily="2" charset="0"/>
              </a:rPr>
              <a:t>2%</a:t>
            </a:r>
            <a:endParaRPr lang="fr-FR" sz="2400" b="1" dirty="0">
              <a:solidFill>
                <a:srgbClr val="92D050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400" b="1" dirty="0">
                <a:solidFill>
                  <a:srgbClr val="92D050"/>
                </a:solidFill>
                <a:latin typeface="Montserrat" panose="00000500000000000000" pitchFamily="2" charset="0"/>
              </a:rPr>
              <a:t>En avance</a:t>
            </a:r>
            <a:endParaRPr lang="fr-FR" sz="2000" b="1" dirty="0">
              <a:solidFill>
                <a:srgbClr val="92D050"/>
              </a:solidFill>
              <a:latin typeface="Montserrat" panose="00000500000000000000" pitchFamily="2" charset="0"/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6822F407-83EB-2A30-8F02-DBFEF081C1DE}"/>
              </a:ext>
            </a:extLst>
          </p:cNvPr>
          <p:cNvSpPr/>
          <p:nvPr/>
        </p:nvSpPr>
        <p:spPr>
          <a:xfrm>
            <a:off x="15556499" y="7462480"/>
            <a:ext cx="1620000" cy="1620000"/>
          </a:xfrm>
          <a:prstGeom prst="ellipse">
            <a:avLst/>
          </a:prstGeom>
          <a:noFill/>
          <a:ln>
            <a:noFill/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latin typeface="Montserrat" panose="00000500000000000000" pitchFamily="2" charset="0"/>
            </a:endParaRPr>
          </a:p>
          <a:p>
            <a:pPr algn="ctr"/>
            <a:r>
              <a:rPr lang="fr-FR" sz="2800" b="1" dirty="0">
                <a:solidFill>
                  <a:srgbClr val="FF0000"/>
                </a:solidFill>
                <a:latin typeface="Montserrat" panose="00000500000000000000" pitchFamily="2" charset="0"/>
              </a:rPr>
              <a:t>24%</a:t>
            </a:r>
            <a:endParaRPr lang="fr-FR" sz="2400" b="1" dirty="0">
              <a:solidFill>
                <a:srgbClr val="FF0000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400" b="1" dirty="0">
                <a:solidFill>
                  <a:srgbClr val="FF0000"/>
                </a:solidFill>
                <a:latin typeface="Montserrat" panose="00000500000000000000" pitchFamily="2" charset="0"/>
              </a:rPr>
              <a:t>En retard</a:t>
            </a:r>
            <a:endParaRPr lang="fr-FR" sz="2000" b="1" dirty="0">
              <a:solidFill>
                <a:srgbClr val="FF0000"/>
              </a:solidFill>
              <a:latin typeface="Montserrat" panose="00000500000000000000" pitchFamily="2" charset="0"/>
            </a:endParaRP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68214681-878E-EFEC-505A-3EB0A1613C62}"/>
              </a:ext>
            </a:extLst>
          </p:cNvPr>
          <p:cNvSpPr/>
          <p:nvPr/>
        </p:nvSpPr>
        <p:spPr>
          <a:xfrm>
            <a:off x="15553963" y="2590032"/>
            <a:ext cx="1595328" cy="6384970"/>
          </a:xfrm>
          <a:prstGeom prst="roundRect">
            <a:avLst/>
          </a:prstGeom>
          <a:noFill/>
          <a:ln>
            <a:solidFill>
              <a:srgbClr val="23A8BD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3478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D862C8-468F-80C1-5093-503E97A12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t 17">
            <a:extLst>
              <a:ext uri="{FF2B5EF4-FFF2-40B4-BE49-F238E27FC236}">
                <a16:creationId xmlns:a16="http://schemas.microsoft.com/office/drawing/2014/main" id="{E321906C-64CF-A9AD-793D-D17BCA2457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8405646"/>
              </p:ext>
            </p:extLst>
          </p:nvPr>
        </p:nvGraphicFramePr>
        <p:xfrm>
          <a:off x="10143052" y="3946384"/>
          <a:ext cx="6454935" cy="5332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726074" imgH="3078338" progId="Excel.Sheet.12">
                  <p:link updateAutomatic="1"/>
                </p:oleObj>
              </mc:Choice>
              <mc:Fallback>
                <p:oleObj name="Worksheet" r:id="rId2" imgW="3726074" imgH="307833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143052" y="3946384"/>
                        <a:ext cx="6454935" cy="53328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 16">
            <a:extLst>
              <a:ext uri="{FF2B5EF4-FFF2-40B4-BE49-F238E27FC236}">
                <a16:creationId xmlns:a16="http://schemas.microsoft.com/office/drawing/2014/main" id="{E67AF04A-6FE5-7387-6B71-1A6578C583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44751"/>
              </p:ext>
            </p:extLst>
          </p:nvPr>
        </p:nvGraphicFramePr>
        <p:xfrm>
          <a:off x="2330743" y="3887993"/>
          <a:ext cx="5132146" cy="5391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2986898" imgH="3139156" progId="Excel.Sheet.12">
                  <p:link updateAutomatic="1"/>
                </p:oleObj>
              </mc:Choice>
              <mc:Fallback>
                <p:oleObj name="Worksheet" r:id="rId4" imgW="2986898" imgH="313915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30743" y="3887993"/>
                        <a:ext cx="5132146" cy="53912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886DA51-BEB9-00D3-36F9-4C2C78AE66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213E315-6183-51D4-2BCB-37267DF2D7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97845" y="1292952"/>
            <a:ext cx="9737233" cy="582516"/>
          </a:xfrm>
        </p:spPr>
        <p:txBody>
          <a:bodyPr/>
          <a:lstStyle/>
          <a:p>
            <a:pPr algn="l"/>
            <a:r>
              <a:rPr lang="fr-FR" dirty="0">
                <a:latin typeface="Montserrat Medium" panose="00000600000000000000" pitchFamily="2" charset="0"/>
              </a:rPr>
              <a:t>Perspectives d’évolution du niveau d’activité 2025-2026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BF4D22-2F92-43B1-96BF-B0C5427F7099}"/>
              </a:ext>
            </a:extLst>
          </p:cNvPr>
          <p:cNvSpPr/>
          <p:nvPr/>
        </p:nvSpPr>
        <p:spPr>
          <a:xfrm>
            <a:off x="10058400" y="2819178"/>
            <a:ext cx="70814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latin typeface="Montserrat" panose="00000500000000000000" pitchFamily="2" charset="0"/>
              </a:rPr>
              <a:t>Nous nous attendons à une évolution du niveau d’activité en </a:t>
            </a:r>
            <a:r>
              <a:rPr lang="fr-FR" sz="2000" u="sng" dirty="0">
                <a:latin typeface="Montserrat" panose="00000500000000000000" pitchFamily="2" charset="0"/>
              </a:rPr>
              <a:t>Fréquentation</a:t>
            </a:r>
            <a:r>
              <a:rPr lang="fr-FR" sz="2000" dirty="0">
                <a:latin typeface="Montserrat" panose="00000500000000000000" pitchFamily="2" charset="0"/>
              </a:rPr>
              <a:t> pour la saison Hiver 2025/2026, par rapport à l’Hiver 2024/2025, globale de :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18F73A4-9BA2-5223-ACEA-E47B2D1F2F89}"/>
              </a:ext>
            </a:extLst>
          </p:cNvPr>
          <p:cNvSpPr/>
          <p:nvPr/>
        </p:nvSpPr>
        <p:spPr>
          <a:xfrm>
            <a:off x="11233285" y="2084277"/>
            <a:ext cx="4844913" cy="734901"/>
          </a:xfrm>
          <a:prstGeom prst="rect">
            <a:avLst/>
          </a:prstGeom>
          <a:solidFill>
            <a:srgbClr val="C986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latin typeface="Montserrat Medium" panose="00000600000000000000" pitchFamily="2" charset="0"/>
              </a:rPr>
              <a:t>En fréquentation</a:t>
            </a:r>
            <a:endParaRPr lang="fr-FR" sz="3200" b="1" dirty="0">
              <a:latin typeface="Montserrat" panose="00000500000000000000" pitchFamily="2" charset="0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3626403B-97DA-34DD-9947-CBEEC2BB19FD}"/>
              </a:ext>
            </a:extLst>
          </p:cNvPr>
          <p:cNvSpPr/>
          <p:nvPr/>
        </p:nvSpPr>
        <p:spPr>
          <a:xfrm>
            <a:off x="15047588" y="6845774"/>
            <a:ext cx="2001513" cy="1952619"/>
          </a:xfrm>
          <a:prstGeom prst="ellipse">
            <a:avLst/>
          </a:prstGeom>
          <a:noFill/>
          <a:ln>
            <a:solidFill>
              <a:srgbClr val="558ED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chemeClr val="tx1"/>
                </a:solidFill>
                <a:latin typeface="Montserrat" panose="00000500000000000000" pitchFamily="2" charset="0"/>
              </a:rPr>
              <a:t>+</a:t>
            </a:r>
            <a:r>
              <a:rPr lang="fr-FR" sz="3600" b="1" dirty="0">
                <a:solidFill>
                  <a:schemeClr val="tx1"/>
                </a:solidFill>
                <a:latin typeface="Montserrat" panose="00000500000000000000" pitchFamily="2" charset="0"/>
              </a:rPr>
              <a:t>3,1</a:t>
            </a:r>
            <a:r>
              <a:rPr lang="fr-FR" sz="2000" b="1" dirty="0">
                <a:solidFill>
                  <a:schemeClr val="tx1"/>
                </a:solidFill>
                <a:latin typeface="Montserrat" panose="00000500000000000000" pitchFamily="2" charset="0"/>
              </a:rPr>
              <a:t>%</a:t>
            </a:r>
            <a:endParaRPr lang="fr-FR" sz="32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5D1352-0799-9487-0A52-B51AD9195F76}"/>
              </a:ext>
            </a:extLst>
          </p:cNvPr>
          <p:cNvSpPr/>
          <p:nvPr/>
        </p:nvSpPr>
        <p:spPr>
          <a:xfrm>
            <a:off x="1531510" y="2891131"/>
            <a:ext cx="73608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latin typeface="Montserrat" panose="00000500000000000000" pitchFamily="2" charset="0"/>
              </a:rPr>
              <a:t>Nous nous attendons à une évolution du niveau d’activité en </a:t>
            </a:r>
            <a:r>
              <a:rPr lang="fr-FR" sz="2000" u="sng" dirty="0">
                <a:latin typeface="Montserrat" panose="00000500000000000000" pitchFamily="2" charset="0"/>
              </a:rPr>
              <a:t>Chiffre d’affaires</a:t>
            </a:r>
            <a:r>
              <a:rPr lang="fr-FR" sz="2000" dirty="0">
                <a:latin typeface="Montserrat" panose="00000500000000000000" pitchFamily="2" charset="0"/>
              </a:rPr>
              <a:t> pour la saison Hiver 2025/2026, par rapport à l’Hiver 2024/2025, globale de 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6AA169-FE29-1284-632D-76C2F15B8A33}"/>
              </a:ext>
            </a:extLst>
          </p:cNvPr>
          <p:cNvSpPr/>
          <p:nvPr/>
        </p:nvSpPr>
        <p:spPr>
          <a:xfrm>
            <a:off x="2705194" y="2084277"/>
            <a:ext cx="4844913" cy="734901"/>
          </a:xfrm>
          <a:prstGeom prst="rect">
            <a:avLst/>
          </a:prstGeom>
          <a:solidFill>
            <a:srgbClr val="EBBF5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latin typeface="Montserrat Medium" panose="00000600000000000000" pitchFamily="2" charset="0"/>
              </a:rPr>
              <a:t>En chiffre d’affaires</a:t>
            </a:r>
            <a:endParaRPr lang="fr-FR" sz="3200" b="1" dirty="0">
              <a:latin typeface="Montserrat" panose="00000500000000000000" pitchFamily="2" charset="0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156F793B-E3E2-35BF-53B6-46EE07058B8C}"/>
              </a:ext>
            </a:extLst>
          </p:cNvPr>
          <p:cNvSpPr/>
          <p:nvPr/>
        </p:nvSpPr>
        <p:spPr>
          <a:xfrm>
            <a:off x="7051181" y="6851395"/>
            <a:ext cx="2001513" cy="1952619"/>
          </a:xfrm>
          <a:prstGeom prst="ellipse">
            <a:avLst/>
          </a:prstGeom>
          <a:noFill/>
          <a:ln>
            <a:solidFill>
              <a:srgbClr val="558ED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chemeClr val="tx1"/>
                </a:solidFill>
                <a:latin typeface="Montserrat" panose="00000500000000000000" pitchFamily="2" charset="0"/>
              </a:rPr>
              <a:t>+</a:t>
            </a:r>
            <a:r>
              <a:rPr lang="fr-FR" sz="3600" b="1" dirty="0">
                <a:solidFill>
                  <a:schemeClr val="tx1"/>
                </a:solidFill>
                <a:latin typeface="Montserrat" panose="00000500000000000000" pitchFamily="2" charset="0"/>
              </a:rPr>
              <a:t>4,1</a:t>
            </a:r>
            <a:r>
              <a:rPr lang="fr-FR" sz="2000" b="1" dirty="0">
                <a:solidFill>
                  <a:schemeClr val="tx1"/>
                </a:solidFill>
                <a:latin typeface="Montserrat" panose="00000500000000000000" pitchFamily="2" charset="0"/>
              </a:rPr>
              <a:t>%</a:t>
            </a:r>
            <a:endParaRPr lang="fr-FR" sz="32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498B1D-9CF3-7C87-C4CF-238C7691A65E}"/>
              </a:ext>
            </a:extLst>
          </p:cNvPr>
          <p:cNvSpPr/>
          <p:nvPr/>
        </p:nvSpPr>
        <p:spPr>
          <a:xfrm>
            <a:off x="15446252" y="8902700"/>
            <a:ext cx="1263891" cy="33582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N-1 : +2,6%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E1111F-5E05-2850-AC6F-D9C9552ADD7A}"/>
              </a:ext>
            </a:extLst>
          </p:cNvPr>
          <p:cNvSpPr/>
          <p:nvPr/>
        </p:nvSpPr>
        <p:spPr>
          <a:xfrm>
            <a:off x="7419991" y="8908321"/>
            <a:ext cx="1263891" cy="33582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N-1 : +3,3%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4B810257-10D1-AAE0-D3AC-41B5520B1750}"/>
              </a:ext>
            </a:extLst>
          </p:cNvPr>
          <p:cNvSpPr/>
          <p:nvPr/>
        </p:nvSpPr>
        <p:spPr>
          <a:xfrm>
            <a:off x="5466661" y="7675900"/>
            <a:ext cx="1440000" cy="1440000"/>
          </a:xfrm>
          <a:prstGeom prst="ellipse">
            <a:avLst/>
          </a:prstGeom>
          <a:noFill/>
          <a:ln>
            <a:solidFill>
              <a:srgbClr val="23A8BD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latin typeface="Montserrat" panose="00000500000000000000" pitchFamily="2" charset="0"/>
            </a:endParaRPr>
          </a:p>
          <a:p>
            <a:pPr algn="ctr"/>
            <a:r>
              <a:rPr lang="fr-FR" sz="2800" b="1" dirty="0">
                <a:solidFill>
                  <a:schemeClr val="tx1"/>
                </a:solidFill>
                <a:latin typeface="Montserrat" panose="00000500000000000000" pitchFamily="2" charset="0"/>
              </a:rPr>
              <a:t>+</a:t>
            </a:r>
            <a:r>
              <a:rPr lang="fr-FR" sz="2400" b="1" dirty="0">
                <a:solidFill>
                  <a:schemeClr val="tx1"/>
                </a:solidFill>
                <a:latin typeface="Montserrat" panose="00000500000000000000" pitchFamily="2" charset="0"/>
              </a:rPr>
              <a:t>0,1</a:t>
            </a: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%</a:t>
            </a:r>
            <a:endParaRPr lang="fr-FR" sz="20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24" name="Graphique 23" descr="Vague contour">
            <a:extLst>
              <a:ext uri="{FF2B5EF4-FFF2-40B4-BE49-F238E27FC236}">
                <a16:creationId xmlns:a16="http://schemas.microsoft.com/office/drawing/2014/main" id="{9891CDA3-62F0-698F-A4E7-12A9BAB5D7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967716" y="7769837"/>
            <a:ext cx="503480" cy="503480"/>
          </a:xfrm>
          <a:prstGeom prst="rect">
            <a:avLst/>
          </a:prstGeom>
        </p:spPr>
      </p:pic>
      <p:pic>
        <p:nvPicPr>
          <p:cNvPr id="26" name="Graphique 25" descr="Montagnes contour">
            <a:extLst>
              <a:ext uri="{FF2B5EF4-FFF2-40B4-BE49-F238E27FC236}">
                <a16:creationId xmlns:a16="http://schemas.microsoft.com/office/drawing/2014/main" id="{41402EAD-A59F-F711-5F13-9E54BBF819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780660" y="7059364"/>
            <a:ext cx="535368" cy="535368"/>
          </a:xfrm>
          <a:prstGeom prst="rect">
            <a:avLst/>
          </a:prstGeom>
        </p:spPr>
      </p:pic>
      <p:pic>
        <p:nvPicPr>
          <p:cNvPr id="27" name="Graphique 26" descr="Montagnes contour">
            <a:extLst>
              <a:ext uri="{FF2B5EF4-FFF2-40B4-BE49-F238E27FC236}">
                <a16:creationId xmlns:a16="http://schemas.microsoft.com/office/drawing/2014/main" id="{214CD52A-4F36-977D-F6D0-D0EF3313AB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84252" y="7059364"/>
            <a:ext cx="535368" cy="535368"/>
          </a:xfrm>
          <a:prstGeom prst="rect">
            <a:avLst/>
          </a:prstGeom>
        </p:spPr>
      </p:pic>
      <p:sp>
        <p:nvSpPr>
          <p:cNvPr id="28" name="Ellipse 27">
            <a:extLst>
              <a:ext uri="{FF2B5EF4-FFF2-40B4-BE49-F238E27FC236}">
                <a16:creationId xmlns:a16="http://schemas.microsoft.com/office/drawing/2014/main" id="{A723065B-50A5-B0B3-71D0-4C267E2D96A2}"/>
              </a:ext>
            </a:extLst>
          </p:cNvPr>
          <p:cNvSpPr/>
          <p:nvPr/>
        </p:nvSpPr>
        <p:spPr>
          <a:xfrm>
            <a:off x="13495432" y="7638697"/>
            <a:ext cx="1440000" cy="1440000"/>
          </a:xfrm>
          <a:prstGeom prst="ellipse">
            <a:avLst/>
          </a:prstGeom>
          <a:noFill/>
          <a:ln>
            <a:solidFill>
              <a:srgbClr val="23A8BD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latin typeface="Montserrat" panose="00000500000000000000" pitchFamily="2" charset="0"/>
            </a:endParaRPr>
          </a:p>
          <a:p>
            <a:pPr algn="ctr"/>
            <a:r>
              <a:rPr lang="fr-FR" sz="2800" b="1" dirty="0">
                <a:solidFill>
                  <a:schemeClr val="tx1"/>
                </a:solidFill>
                <a:latin typeface="Montserrat" panose="00000500000000000000" pitchFamily="2" charset="0"/>
              </a:rPr>
              <a:t>+</a:t>
            </a:r>
            <a:r>
              <a:rPr lang="fr-FR" sz="2400" b="1" dirty="0">
                <a:solidFill>
                  <a:schemeClr val="tx1"/>
                </a:solidFill>
                <a:latin typeface="Montserrat" panose="00000500000000000000" pitchFamily="2" charset="0"/>
              </a:rPr>
              <a:t>0,9</a:t>
            </a:r>
          </a:p>
          <a:p>
            <a:pPr algn="ctr"/>
            <a:r>
              <a:rPr lang="fr-FR" sz="1400" b="1" dirty="0">
                <a:solidFill>
                  <a:schemeClr val="tx1"/>
                </a:solidFill>
                <a:latin typeface="Montserrat" panose="00000500000000000000" pitchFamily="2" charset="0"/>
              </a:rPr>
              <a:t>%</a:t>
            </a:r>
            <a:endParaRPr lang="fr-FR" sz="20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29" name="Graphique 28" descr="Vague contour">
            <a:extLst>
              <a:ext uri="{FF2B5EF4-FFF2-40B4-BE49-F238E27FC236}">
                <a16:creationId xmlns:a16="http://schemas.microsoft.com/office/drawing/2014/main" id="{435B5D0C-3609-D9A6-1788-1B03D58ABC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3996487" y="7732634"/>
            <a:ext cx="503480" cy="50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088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CFD556-D08B-10BD-5CD0-0C269804F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8274F6C-4929-E30A-7DAF-01B54A2439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9DAA483-1673-39DF-D299-79F897C47C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97845" y="1292952"/>
            <a:ext cx="9737233" cy="582516"/>
          </a:xfrm>
        </p:spPr>
        <p:txBody>
          <a:bodyPr/>
          <a:lstStyle/>
          <a:p>
            <a:pPr algn="l"/>
            <a:r>
              <a:rPr lang="fr-FR" dirty="0">
                <a:latin typeface="Montserrat Medium" panose="00000600000000000000" pitchFamily="2" charset="0"/>
              </a:rPr>
              <a:t>Perspectives d’évolution du niveau d’activité 2025-2026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757382-8AAD-C5BA-FCFE-16AD6A92842D}"/>
              </a:ext>
            </a:extLst>
          </p:cNvPr>
          <p:cNvSpPr/>
          <p:nvPr/>
        </p:nvSpPr>
        <p:spPr>
          <a:xfrm>
            <a:off x="3235653" y="2053228"/>
            <a:ext cx="118166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latin typeface="Montserrat" panose="00000500000000000000" pitchFamily="2" charset="0"/>
              </a:rPr>
              <a:t>Nous nous attendons à une évolution du niveau d’activité en </a:t>
            </a:r>
            <a:r>
              <a:rPr lang="fr-FR" sz="2000" u="sng" dirty="0">
                <a:latin typeface="Montserrat" panose="00000500000000000000" pitchFamily="2" charset="0"/>
              </a:rPr>
              <a:t>Chiffre d’affaires</a:t>
            </a:r>
            <a:r>
              <a:rPr lang="fr-FR" sz="2000" dirty="0">
                <a:latin typeface="Montserrat" panose="00000500000000000000" pitchFamily="2" charset="0"/>
              </a:rPr>
              <a:t> pour la saison Hiver 2025/2026, par rapport à l’Hiver 2024/2025, sur les périodes suivantes :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0F02CA11-9606-51C2-428E-9B60313DFF49}"/>
              </a:ext>
            </a:extLst>
          </p:cNvPr>
          <p:cNvSpPr/>
          <p:nvPr/>
        </p:nvSpPr>
        <p:spPr>
          <a:xfrm>
            <a:off x="4289615" y="4326844"/>
            <a:ext cx="1224000" cy="1224000"/>
          </a:xfrm>
          <a:prstGeom prst="ellipse">
            <a:avLst/>
          </a:prstGeom>
          <a:noFill/>
          <a:ln>
            <a:solidFill>
              <a:srgbClr val="558ED5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2400" b="1" dirty="0">
                <a:solidFill>
                  <a:schemeClr val="tx1"/>
                </a:solidFill>
                <a:latin typeface="Montserrat" panose="00000500000000000000" pitchFamily="2" charset="0"/>
              </a:rPr>
              <a:t>-0,1</a:t>
            </a:r>
          </a:p>
          <a:p>
            <a:pPr algn="ctr"/>
            <a:r>
              <a:rPr lang="fr-FR" b="1" dirty="0">
                <a:solidFill>
                  <a:schemeClr val="tx1"/>
                </a:solidFill>
                <a:latin typeface="Montserrat" panose="00000500000000000000" pitchFamily="2" charset="0"/>
              </a:rPr>
              <a:t>%</a:t>
            </a:r>
            <a:endParaRPr lang="fr-FR" sz="28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A25A9125-79DC-8D4A-F0C8-B651CDC8AA7D}"/>
              </a:ext>
            </a:extLst>
          </p:cNvPr>
          <p:cNvSpPr txBox="1"/>
          <p:nvPr/>
        </p:nvSpPr>
        <p:spPr>
          <a:xfrm>
            <a:off x="4611042" y="3748193"/>
            <a:ext cx="20895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latin typeface="Montserrat Medium" panose="00000600000000000000" pitchFamily="2" charset="0"/>
              </a:rPr>
              <a:t>Avant-saison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07A599-64DA-79D6-7ED1-DD32895D48CC}"/>
              </a:ext>
            </a:extLst>
          </p:cNvPr>
          <p:cNvSpPr/>
          <p:nvPr/>
        </p:nvSpPr>
        <p:spPr>
          <a:xfrm>
            <a:off x="11620500" y="1350360"/>
            <a:ext cx="5448300" cy="400110"/>
          </a:xfrm>
          <a:prstGeom prst="rect">
            <a:avLst/>
          </a:prstGeom>
          <a:solidFill>
            <a:srgbClr val="EBBF53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En chiffre d’affaires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B2437B8F-F4D0-8200-247E-858FFCB990A3}"/>
              </a:ext>
            </a:extLst>
          </p:cNvPr>
          <p:cNvSpPr/>
          <p:nvPr/>
        </p:nvSpPr>
        <p:spPr>
          <a:xfrm>
            <a:off x="5654952" y="4326844"/>
            <a:ext cx="1224000" cy="1224000"/>
          </a:xfrm>
          <a:prstGeom prst="ellipse">
            <a:avLst/>
          </a:prstGeom>
          <a:noFill/>
          <a:ln>
            <a:solidFill>
              <a:srgbClr val="23A8BD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2400" b="1" dirty="0">
                <a:solidFill>
                  <a:schemeClr val="tx1"/>
                </a:solidFill>
                <a:latin typeface="Montserrat" panose="00000500000000000000" pitchFamily="2" charset="0"/>
              </a:rPr>
              <a:t>-2,9</a:t>
            </a:r>
          </a:p>
          <a:p>
            <a:pPr algn="ctr"/>
            <a:r>
              <a:rPr lang="fr-FR" b="1" dirty="0">
                <a:solidFill>
                  <a:schemeClr val="tx1"/>
                </a:solidFill>
                <a:latin typeface="Montserrat" panose="00000500000000000000" pitchFamily="2" charset="0"/>
              </a:rPr>
              <a:t>%</a:t>
            </a:r>
            <a:endParaRPr lang="fr-FR" sz="28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3" name="Graphique 2" descr="Montagnes contour">
            <a:extLst>
              <a:ext uri="{FF2B5EF4-FFF2-40B4-BE49-F238E27FC236}">
                <a16:creationId xmlns:a16="http://schemas.microsoft.com/office/drawing/2014/main" id="{53627F5C-4B27-3DD8-700E-117F4219B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3931" y="4326844"/>
            <a:ext cx="535368" cy="535368"/>
          </a:xfrm>
          <a:prstGeom prst="rect">
            <a:avLst/>
          </a:prstGeom>
        </p:spPr>
      </p:pic>
      <p:pic>
        <p:nvPicPr>
          <p:cNvPr id="5" name="Graphique 4" descr="Vague contour">
            <a:extLst>
              <a:ext uri="{FF2B5EF4-FFF2-40B4-BE49-F238E27FC236}">
                <a16:creationId xmlns:a16="http://schemas.microsoft.com/office/drawing/2014/main" id="{12FB64E1-AA90-826F-D232-1C600B5EE6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031156" y="4326844"/>
            <a:ext cx="503480" cy="503480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44862E26-B7FD-A434-8119-4264EA2B7E5E}"/>
              </a:ext>
            </a:extLst>
          </p:cNvPr>
          <p:cNvSpPr/>
          <p:nvPr/>
        </p:nvSpPr>
        <p:spPr>
          <a:xfrm>
            <a:off x="4276276" y="6746454"/>
            <a:ext cx="1224000" cy="1224000"/>
          </a:xfrm>
          <a:prstGeom prst="ellipse">
            <a:avLst/>
          </a:prstGeom>
          <a:noFill/>
          <a:ln>
            <a:solidFill>
              <a:srgbClr val="558ED5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2400" b="1" dirty="0">
                <a:solidFill>
                  <a:schemeClr val="tx1"/>
                </a:solidFill>
                <a:latin typeface="Montserrat" panose="00000500000000000000" pitchFamily="2" charset="0"/>
              </a:rPr>
              <a:t>+4,1</a:t>
            </a:r>
          </a:p>
          <a:p>
            <a:pPr algn="ctr"/>
            <a:r>
              <a:rPr lang="fr-FR" b="1" dirty="0">
                <a:solidFill>
                  <a:schemeClr val="tx1"/>
                </a:solidFill>
                <a:latin typeface="Montserrat" panose="00000500000000000000" pitchFamily="2" charset="0"/>
              </a:rPr>
              <a:t>%</a:t>
            </a:r>
            <a:endParaRPr lang="fr-FR" sz="28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3DC3A8E-342D-C172-4221-3475209BED5E}"/>
              </a:ext>
            </a:extLst>
          </p:cNvPr>
          <p:cNvSpPr txBox="1"/>
          <p:nvPr/>
        </p:nvSpPr>
        <p:spPr>
          <a:xfrm>
            <a:off x="4442784" y="6129089"/>
            <a:ext cx="23976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latin typeface="Montserrat Medium" panose="00000600000000000000" pitchFamily="2" charset="0"/>
              </a:rPr>
              <a:t>Noël/Nouvel an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06CE0767-D2AA-C87E-257C-C656FCD82718}"/>
              </a:ext>
            </a:extLst>
          </p:cNvPr>
          <p:cNvSpPr/>
          <p:nvPr/>
        </p:nvSpPr>
        <p:spPr>
          <a:xfrm>
            <a:off x="5641613" y="6746454"/>
            <a:ext cx="1224000" cy="1224000"/>
          </a:xfrm>
          <a:prstGeom prst="ellipse">
            <a:avLst/>
          </a:prstGeom>
          <a:noFill/>
          <a:ln>
            <a:solidFill>
              <a:srgbClr val="23A8BD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2400" b="1" dirty="0">
                <a:solidFill>
                  <a:schemeClr val="tx1"/>
                </a:solidFill>
                <a:latin typeface="Montserrat" panose="00000500000000000000" pitchFamily="2" charset="0"/>
              </a:rPr>
              <a:t>+1,1</a:t>
            </a:r>
          </a:p>
          <a:p>
            <a:pPr algn="ctr"/>
            <a:r>
              <a:rPr lang="fr-FR" b="1" dirty="0">
                <a:solidFill>
                  <a:schemeClr val="tx1"/>
                </a:solidFill>
                <a:latin typeface="Montserrat" panose="00000500000000000000" pitchFamily="2" charset="0"/>
              </a:rPr>
              <a:t>%</a:t>
            </a:r>
            <a:endParaRPr lang="fr-FR" sz="28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13" name="Graphique 12" descr="Montagnes contour">
            <a:extLst>
              <a:ext uri="{FF2B5EF4-FFF2-40B4-BE49-F238E27FC236}">
                <a16:creationId xmlns:a16="http://schemas.microsoft.com/office/drawing/2014/main" id="{D4185F80-1F31-7CC3-3275-D3BDEBE4E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20592" y="6746454"/>
            <a:ext cx="535368" cy="535368"/>
          </a:xfrm>
          <a:prstGeom prst="rect">
            <a:avLst/>
          </a:prstGeom>
        </p:spPr>
      </p:pic>
      <p:pic>
        <p:nvPicPr>
          <p:cNvPr id="17" name="Graphique 16" descr="Vague contour">
            <a:extLst>
              <a:ext uri="{FF2B5EF4-FFF2-40B4-BE49-F238E27FC236}">
                <a16:creationId xmlns:a16="http://schemas.microsoft.com/office/drawing/2014/main" id="{35DBF7A5-E2B6-E864-A53A-C22EC84A00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017817" y="6746454"/>
            <a:ext cx="503480" cy="503480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80FC390D-D0CA-39BF-3B30-FE5B9302EA4D}"/>
              </a:ext>
            </a:extLst>
          </p:cNvPr>
          <p:cNvSpPr txBox="1"/>
          <p:nvPr/>
        </p:nvSpPr>
        <p:spPr>
          <a:xfrm>
            <a:off x="8137131" y="3441692"/>
            <a:ext cx="2229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latin typeface="Montserrat Medium" panose="00000600000000000000" pitchFamily="2" charset="0"/>
              </a:rPr>
              <a:t>Intervacances de janvier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199103D8-3CD7-664F-D9D3-12F96C75B71D}"/>
              </a:ext>
            </a:extLst>
          </p:cNvPr>
          <p:cNvSpPr/>
          <p:nvPr/>
        </p:nvSpPr>
        <p:spPr>
          <a:xfrm>
            <a:off x="7924251" y="4326844"/>
            <a:ext cx="1224000" cy="1224000"/>
          </a:xfrm>
          <a:prstGeom prst="ellipse">
            <a:avLst/>
          </a:prstGeom>
          <a:noFill/>
          <a:ln>
            <a:solidFill>
              <a:srgbClr val="558ED5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2400" b="1" dirty="0">
                <a:solidFill>
                  <a:schemeClr val="tx1"/>
                </a:solidFill>
                <a:latin typeface="Montserrat" panose="00000500000000000000" pitchFamily="2" charset="0"/>
              </a:rPr>
              <a:t>+3,3</a:t>
            </a:r>
          </a:p>
          <a:p>
            <a:pPr algn="ctr"/>
            <a:r>
              <a:rPr lang="fr-FR" b="1" dirty="0">
                <a:solidFill>
                  <a:schemeClr val="tx1"/>
                </a:solidFill>
                <a:latin typeface="Montserrat" panose="00000500000000000000" pitchFamily="2" charset="0"/>
              </a:rPr>
              <a:t>%</a:t>
            </a:r>
            <a:endParaRPr lang="fr-FR" sz="28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76E5ACCA-D385-73F8-006C-4EAFCA497EC6}"/>
              </a:ext>
            </a:extLst>
          </p:cNvPr>
          <p:cNvSpPr/>
          <p:nvPr/>
        </p:nvSpPr>
        <p:spPr>
          <a:xfrm>
            <a:off x="9289588" y="4326844"/>
            <a:ext cx="1224000" cy="1224000"/>
          </a:xfrm>
          <a:prstGeom prst="ellipse">
            <a:avLst/>
          </a:prstGeom>
          <a:noFill/>
          <a:ln>
            <a:solidFill>
              <a:srgbClr val="23A8BD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2400" b="1" dirty="0">
                <a:solidFill>
                  <a:schemeClr val="tx1"/>
                </a:solidFill>
                <a:latin typeface="Montserrat" panose="00000500000000000000" pitchFamily="2" charset="0"/>
              </a:rPr>
              <a:t>+1,5</a:t>
            </a:r>
          </a:p>
          <a:p>
            <a:pPr algn="ctr"/>
            <a:r>
              <a:rPr lang="fr-FR" b="1" dirty="0">
                <a:solidFill>
                  <a:schemeClr val="tx1"/>
                </a:solidFill>
                <a:latin typeface="Montserrat" panose="00000500000000000000" pitchFamily="2" charset="0"/>
              </a:rPr>
              <a:t>%</a:t>
            </a:r>
            <a:endParaRPr lang="fr-FR" sz="28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21" name="Graphique 20" descr="Montagnes contour">
            <a:extLst>
              <a:ext uri="{FF2B5EF4-FFF2-40B4-BE49-F238E27FC236}">
                <a16:creationId xmlns:a16="http://schemas.microsoft.com/office/drawing/2014/main" id="{86827366-2212-8A74-2A9A-1C20124ABC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68567" y="4326844"/>
            <a:ext cx="535368" cy="535368"/>
          </a:xfrm>
          <a:prstGeom prst="rect">
            <a:avLst/>
          </a:prstGeom>
        </p:spPr>
      </p:pic>
      <p:pic>
        <p:nvPicPr>
          <p:cNvPr id="22" name="Graphique 21" descr="Vague contour">
            <a:extLst>
              <a:ext uri="{FF2B5EF4-FFF2-40B4-BE49-F238E27FC236}">
                <a16:creationId xmlns:a16="http://schemas.microsoft.com/office/drawing/2014/main" id="{5FE104F5-07F8-B7F8-583D-8B09BEEBC2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665792" y="4326844"/>
            <a:ext cx="503480" cy="503480"/>
          </a:xfrm>
          <a:prstGeom prst="rect">
            <a:avLst/>
          </a:prstGeom>
        </p:spPr>
      </p:pic>
      <p:sp>
        <p:nvSpPr>
          <p:cNvPr id="23" name="Ellipse 22">
            <a:extLst>
              <a:ext uri="{FF2B5EF4-FFF2-40B4-BE49-F238E27FC236}">
                <a16:creationId xmlns:a16="http://schemas.microsoft.com/office/drawing/2014/main" id="{09BA5A54-48B6-7369-921A-57A6DBDBCC07}"/>
              </a:ext>
            </a:extLst>
          </p:cNvPr>
          <p:cNvSpPr/>
          <p:nvPr/>
        </p:nvSpPr>
        <p:spPr>
          <a:xfrm>
            <a:off x="7924251" y="6746454"/>
            <a:ext cx="1224000" cy="1224000"/>
          </a:xfrm>
          <a:prstGeom prst="ellipse">
            <a:avLst/>
          </a:prstGeom>
          <a:noFill/>
          <a:ln>
            <a:solidFill>
              <a:srgbClr val="558ED5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2400" b="1" dirty="0">
                <a:solidFill>
                  <a:schemeClr val="tx1"/>
                </a:solidFill>
                <a:latin typeface="Montserrat" panose="00000500000000000000" pitchFamily="2" charset="0"/>
              </a:rPr>
              <a:t>+2,9</a:t>
            </a:r>
          </a:p>
          <a:p>
            <a:pPr algn="ctr"/>
            <a:r>
              <a:rPr lang="fr-FR" b="1" dirty="0">
                <a:solidFill>
                  <a:schemeClr val="tx1"/>
                </a:solidFill>
                <a:latin typeface="Montserrat" panose="00000500000000000000" pitchFamily="2" charset="0"/>
              </a:rPr>
              <a:t>%</a:t>
            </a:r>
            <a:endParaRPr lang="fr-FR" sz="28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55E39FFD-2E22-70C4-0FC8-58C43B1A4B30}"/>
              </a:ext>
            </a:extLst>
          </p:cNvPr>
          <p:cNvSpPr/>
          <p:nvPr/>
        </p:nvSpPr>
        <p:spPr>
          <a:xfrm>
            <a:off x="9289588" y="6746454"/>
            <a:ext cx="1224000" cy="1224000"/>
          </a:xfrm>
          <a:prstGeom prst="ellipse">
            <a:avLst/>
          </a:prstGeom>
          <a:noFill/>
          <a:ln>
            <a:solidFill>
              <a:srgbClr val="23A8BD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2400" b="1" dirty="0">
                <a:solidFill>
                  <a:schemeClr val="tx1"/>
                </a:solidFill>
                <a:latin typeface="Montserrat" panose="00000500000000000000" pitchFamily="2" charset="0"/>
              </a:rPr>
              <a:t>-0,5</a:t>
            </a:r>
          </a:p>
          <a:p>
            <a:pPr algn="ctr"/>
            <a:r>
              <a:rPr lang="fr-FR" b="1" dirty="0">
                <a:solidFill>
                  <a:schemeClr val="tx1"/>
                </a:solidFill>
                <a:latin typeface="Montserrat" panose="00000500000000000000" pitchFamily="2" charset="0"/>
              </a:rPr>
              <a:t>%</a:t>
            </a:r>
            <a:endParaRPr lang="fr-FR" sz="28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47" name="Graphique 46" descr="Montagnes contour">
            <a:extLst>
              <a:ext uri="{FF2B5EF4-FFF2-40B4-BE49-F238E27FC236}">
                <a16:creationId xmlns:a16="http://schemas.microsoft.com/office/drawing/2014/main" id="{7E2C1EB0-F709-13C7-603A-6930A2EDA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68567" y="6746454"/>
            <a:ext cx="535368" cy="535368"/>
          </a:xfrm>
          <a:prstGeom prst="rect">
            <a:avLst/>
          </a:prstGeom>
        </p:spPr>
      </p:pic>
      <p:pic>
        <p:nvPicPr>
          <p:cNvPr id="48" name="Graphique 47" descr="Vague contour">
            <a:extLst>
              <a:ext uri="{FF2B5EF4-FFF2-40B4-BE49-F238E27FC236}">
                <a16:creationId xmlns:a16="http://schemas.microsoft.com/office/drawing/2014/main" id="{BE6E61E3-AB10-A214-3685-FB1498272B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665792" y="6746454"/>
            <a:ext cx="503480" cy="503480"/>
          </a:xfrm>
          <a:prstGeom prst="rect">
            <a:avLst/>
          </a:prstGeom>
        </p:spPr>
      </p:pic>
      <p:sp>
        <p:nvSpPr>
          <p:cNvPr id="49" name="ZoneTexte 48">
            <a:extLst>
              <a:ext uri="{FF2B5EF4-FFF2-40B4-BE49-F238E27FC236}">
                <a16:creationId xmlns:a16="http://schemas.microsoft.com/office/drawing/2014/main" id="{43587814-F09D-E067-7866-A704A5D94C8A}"/>
              </a:ext>
            </a:extLst>
          </p:cNvPr>
          <p:cNvSpPr txBox="1"/>
          <p:nvPr/>
        </p:nvSpPr>
        <p:spPr>
          <a:xfrm>
            <a:off x="7974714" y="6129089"/>
            <a:ext cx="25545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latin typeface="Montserrat Medium" panose="00000600000000000000" pitchFamily="2" charset="0"/>
              </a:rPr>
              <a:t>Vacances d'hiver</a:t>
            </a:r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471A08EB-4597-D33D-B99F-BACBECFEB5AE}"/>
              </a:ext>
            </a:extLst>
          </p:cNvPr>
          <p:cNvSpPr/>
          <p:nvPr/>
        </p:nvSpPr>
        <p:spPr>
          <a:xfrm>
            <a:off x="11435703" y="6746454"/>
            <a:ext cx="1224000" cy="1224000"/>
          </a:xfrm>
          <a:prstGeom prst="ellipse">
            <a:avLst/>
          </a:prstGeom>
          <a:noFill/>
          <a:ln>
            <a:solidFill>
              <a:srgbClr val="558ED5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2400" b="1" dirty="0">
                <a:solidFill>
                  <a:schemeClr val="tx1"/>
                </a:solidFill>
                <a:latin typeface="Montserrat" panose="00000500000000000000" pitchFamily="2" charset="0"/>
              </a:rPr>
              <a:t>-1,7</a:t>
            </a:r>
          </a:p>
          <a:p>
            <a:pPr algn="ctr"/>
            <a:r>
              <a:rPr lang="fr-FR" b="1" dirty="0">
                <a:solidFill>
                  <a:schemeClr val="tx1"/>
                </a:solidFill>
                <a:latin typeface="Montserrat" panose="00000500000000000000" pitchFamily="2" charset="0"/>
              </a:rPr>
              <a:t>%</a:t>
            </a:r>
            <a:endParaRPr lang="fr-FR" sz="28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266E5F33-2FFC-33B4-92DE-A744386EDBC2}"/>
              </a:ext>
            </a:extLst>
          </p:cNvPr>
          <p:cNvSpPr/>
          <p:nvPr/>
        </p:nvSpPr>
        <p:spPr>
          <a:xfrm>
            <a:off x="12801040" y="6746454"/>
            <a:ext cx="1224000" cy="1224000"/>
          </a:xfrm>
          <a:prstGeom prst="ellipse">
            <a:avLst/>
          </a:prstGeom>
          <a:noFill/>
          <a:ln>
            <a:solidFill>
              <a:srgbClr val="23A8BD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2400" b="1" dirty="0">
                <a:solidFill>
                  <a:schemeClr val="tx1"/>
                </a:solidFill>
                <a:latin typeface="Montserrat" panose="00000500000000000000" pitchFamily="2" charset="0"/>
              </a:rPr>
              <a:t>+0,4</a:t>
            </a:r>
          </a:p>
          <a:p>
            <a:pPr algn="ctr"/>
            <a:r>
              <a:rPr lang="fr-FR" b="1" dirty="0">
                <a:solidFill>
                  <a:schemeClr val="tx1"/>
                </a:solidFill>
                <a:latin typeface="Montserrat" panose="00000500000000000000" pitchFamily="2" charset="0"/>
              </a:rPr>
              <a:t>%</a:t>
            </a:r>
            <a:endParaRPr lang="fr-FR" sz="28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53" name="Graphique 52" descr="Montagnes contour">
            <a:extLst>
              <a:ext uri="{FF2B5EF4-FFF2-40B4-BE49-F238E27FC236}">
                <a16:creationId xmlns:a16="http://schemas.microsoft.com/office/drawing/2014/main" id="{2FA8AC7B-CA9D-F207-E3B6-E7FED92580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80019" y="6746454"/>
            <a:ext cx="535368" cy="535368"/>
          </a:xfrm>
          <a:prstGeom prst="rect">
            <a:avLst/>
          </a:prstGeom>
        </p:spPr>
      </p:pic>
      <p:pic>
        <p:nvPicPr>
          <p:cNvPr id="54" name="Graphique 53" descr="Vague contour">
            <a:extLst>
              <a:ext uri="{FF2B5EF4-FFF2-40B4-BE49-F238E27FC236}">
                <a16:creationId xmlns:a16="http://schemas.microsoft.com/office/drawing/2014/main" id="{D1EDCABA-EFAC-3E33-4F9D-E0CAA53463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3177244" y="6746454"/>
            <a:ext cx="503480" cy="503480"/>
          </a:xfrm>
          <a:prstGeom prst="rect">
            <a:avLst/>
          </a:prstGeom>
        </p:spPr>
      </p:pic>
      <p:sp>
        <p:nvSpPr>
          <p:cNvPr id="55" name="Ellipse 54">
            <a:extLst>
              <a:ext uri="{FF2B5EF4-FFF2-40B4-BE49-F238E27FC236}">
                <a16:creationId xmlns:a16="http://schemas.microsoft.com/office/drawing/2014/main" id="{A5898FF3-91CD-4179-ABFE-D3084453A723}"/>
              </a:ext>
            </a:extLst>
          </p:cNvPr>
          <p:cNvSpPr/>
          <p:nvPr/>
        </p:nvSpPr>
        <p:spPr>
          <a:xfrm>
            <a:off x="11435703" y="4326844"/>
            <a:ext cx="1224000" cy="1224000"/>
          </a:xfrm>
          <a:prstGeom prst="ellipse">
            <a:avLst/>
          </a:prstGeom>
          <a:noFill/>
          <a:ln>
            <a:solidFill>
              <a:srgbClr val="558ED5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2400" b="1" dirty="0">
                <a:solidFill>
                  <a:schemeClr val="tx1"/>
                </a:solidFill>
                <a:latin typeface="Montserrat" panose="00000500000000000000" pitchFamily="2" charset="0"/>
              </a:rPr>
              <a:t>+1,3</a:t>
            </a:r>
          </a:p>
          <a:p>
            <a:pPr algn="ctr"/>
            <a:r>
              <a:rPr lang="fr-FR" b="1" dirty="0">
                <a:solidFill>
                  <a:schemeClr val="tx1"/>
                </a:solidFill>
                <a:latin typeface="Montserrat" panose="00000500000000000000" pitchFamily="2" charset="0"/>
              </a:rPr>
              <a:t>%</a:t>
            </a:r>
            <a:endParaRPr lang="fr-FR" sz="28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D74D164D-AABA-48A0-7EDF-E3175AC61431}"/>
              </a:ext>
            </a:extLst>
          </p:cNvPr>
          <p:cNvSpPr/>
          <p:nvPr/>
        </p:nvSpPr>
        <p:spPr>
          <a:xfrm>
            <a:off x="12801040" y="4326844"/>
            <a:ext cx="1224000" cy="1224000"/>
          </a:xfrm>
          <a:prstGeom prst="ellipse">
            <a:avLst/>
          </a:prstGeom>
          <a:noFill/>
          <a:ln>
            <a:solidFill>
              <a:srgbClr val="23A8BD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2400" b="1" dirty="0">
                <a:solidFill>
                  <a:schemeClr val="tx1"/>
                </a:solidFill>
                <a:latin typeface="Montserrat" panose="00000500000000000000" pitchFamily="2" charset="0"/>
              </a:rPr>
              <a:t>+0,2</a:t>
            </a:r>
          </a:p>
          <a:p>
            <a:pPr algn="ctr"/>
            <a:r>
              <a:rPr lang="fr-FR" b="1" dirty="0">
                <a:solidFill>
                  <a:schemeClr val="tx1"/>
                </a:solidFill>
                <a:latin typeface="Montserrat" panose="00000500000000000000" pitchFamily="2" charset="0"/>
              </a:rPr>
              <a:t>%</a:t>
            </a:r>
            <a:endParaRPr lang="fr-FR" sz="28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57" name="Graphique 56" descr="Montagnes contour">
            <a:extLst>
              <a:ext uri="{FF2B5EF4-FFF2-40B4-BE49-F238E27FC236}">
                <a16:creationId xmlns:a16="http://schemas.microsoft.com/office/drawing/2014/main" id="{97FDF954-0D03-3D13-3581-0526A837F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80019" y="4326844"/>
            <a:ext cx="535368" cy="535368"/>
          </a:xfrm>
          <a:prstGeom prst="rect">
            <a:avLst/>
          </a:prstGeom>
        </p:spPr>
      </p:pic>
      <p:pic>
        <p:nvPicPr>
          <p:cNvPr id="58" name="Graphique 57" descr="Vague contour">
            <a:extLst>
              <a:ext uri="{FF2B5EF4-FFF2-40B4-BE49-F238E27FC236}">
                <a16:creationId xmlns:a16="http://schemas.microsoft.com/office/drawing/2014/main" id="{D7F95921-548A-5D85-E7B0-DBC11C818F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3177244" y="4326844"/>
            <a:ext cx="503480" cy="503480"/>
          </a:xfrm>
          <a:prstGeom prst="rect">
            <a:avLst/>
          </a:prstGeom>
        </p:spPr>
      </p:pic>
      <p:sp>
        <p:nvSpPr>
          <p:cNvPr id="59" name="ZoneTexte 58">
            <a:extLst>
              <a:ext uri="{FF2B5EF4-FFF2-40B4-BE49-F238E27FC236}">
                <a16:creationId xmlns:a16="http://schemas.microsoft.com/office/drawing/2014/main" id="{1D18F5E3-5723-72E3-4D09-569180FF90F5}"/>
              </a:ext>
            </a:extLst>
          </p:cNvPr>
          <p:cNvSpPr txBox="1"/>
          <p:nvPr/>
        </p:nvSpPr>
        <p:spPr>
          <a:xfrm>
            <a:off x="12290808" y="3748192"/>
            <a:ext cx="9160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latin typeface="Montserrat Medium" panose="00000600000000000000" pitchFamily="2" charset="0"/>
              </a:rPr>
              <a:t>Mars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D4D14DBE-C7D3-C0FE-16FC-A9AF95101CAB}"/>
              </a:ext>
            </a:extLst>
          </p:cNvPr>
          <p:cNvSpPr txBox="1"/>
          <p:nvPr/>
        </p:nvSpPr>
        <p:spPr>
          <a:xfrm>
            <a:off x="11770107" y="5882925"/>
            <a:ext cx="1957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latin typeface="Montserrat Medium" panose="00000600000000000000" pitchFamily="2" charset="0"/>
              </a:rPr>
              <a:t>Vacances de printemps</a:t>
            </a:r>
          </a:p>
        </p:txBody>
      </p:sp>
    </p:spTree>
    <p:extLst>
      <p:ext uri="{BB962C8B-B14F-4D97-AF65-F5344CB8AC3E}">
        <p14:creationId xmlns:p14="http://schemas.microsoft.com/office/powerpoint/2010/main" val="3511310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28A67-68A7-F14B-055C-0AE062F619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4F98B5B-4E98-CA2B-DCD2-2DC167471B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EB94ACD-52DF-5316-9EC9-8314EDC814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97845" y="1292952"/>
            <a:ext cx="9737233" cy="582516"/>
          </a:xfrm>
        </p:spPr>
        <p:txBody>
          <a:bodyPr/>
          <a:lstStyle/>
          <a:p>
            <a:pPr algn="l"/>
            <a:r>
              <a:rPr lang="fr-FR" dirty="0">
                <a:latin typeface="Montserrat Medium" panose="00000600000000000000" pitchFamily="2" charset="0"/>
              </a:rPr>
              <a:t>Perspectives d’évolution du niveau d’activité 2025-2026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A4F571-C991-0AD0-FC53-719661BDD5EF}"/>
              </a:ext>
            </a:extLst>
          </p:cNvPr>
          <p:cNvSpPr/>
          <p:nvPr/>
        </p:nvSpPr>
        <p:spPr>
          <a:xfrm>
            <a:off x="3235653" y="2053228"/>
            <a:ext cx="118166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latin typeface="Montserrat" panose="00000500000000000000" pitchFamily="2" charset="0"/>
              </a:rPr>
              <a:t>Nous nous attendons à une évolution du niveau d’activité en </a:t>
            </a:r>
            <a:r>
              <a:rPr lang="fr-FR" sz="2000" u="sng" dirty="0">
                <a:latin typeface="Montserrat" panose="00000500000000000000" pitchFamily="2" charset="0"/>
              </a:rPr>
              <a:t>Fréquentation</a:t>
            </a:r>
            <a:r>
              <a:rPr lang="fr-FR" sz="2000" dirty="0">
                <a:latin typeface="Montserrat" panose="00000500000000000000" pitchFamily="2" charset="0"/>
              </a:rPr>
              <a:t> pour la saison Hiver 2025/2026, par rapport à l’Hiver 2024/2025, sur les périodes suivantes :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8D8FB141-BBDA-D81F-ED40-8B7FC74A9E4D}"/>
              </a:ext>
            </a:extLst>
          </p:cNvPr>
          <p:cNvSpPr/>
          <p:nvPr/>
        </p:nvSpPr>
        <p:spPr>
          <a:xfrm>
            <a:off x="4289615" y="4326844"/>
            <a:ext cx="1224000" cy="1224000"/>
          </a:xfrm>
          <a:prstGeom prst="ellipse">
            <a:avLst/>
          </a:prstGeom>
          <a:noFill/>
          <a:ln>
            <a:solidFill>
              <a:srgbClr val="558ED5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2400" b="1" dirty="0">
                <a:solidFill>
                  <a:schemeClr val="tx1"/>
                </a:solidFill>
                <a:latin typeface="Montserrat" panose="00000500000000000000" pitchFamily="2" charset="0"/>
              </a:rPr>
              <a:t>-1,0</a:t>
            </a:r>
          </a:p>
          <a:p>
            <a:pPr algn="ctr"/>
            <a:r>
              <a:rPr lang="fr-FR" b="1" dirty="0">
                <a:solidFill>
                  <a:schemeClr val="tx1"/>
                </a:solidFill>
                <a:latin typeface="Montserrat" panose="00000500000000000000" pitchFamily="2" charset="0"/>
              </a:rPr>
              <a:t>%</a:t>
            </a:r>
            <a:endParaRPr lang="fr-FR" sz="28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B0AEE31-C5FA-2EC5-E4FE-E09B01F549A2}"/>
              </a:ext>
            </a:extLst>
          </p:cNvPr>
          <p:cNvSpPr txBox="1"/>
          <p:nvPr/>
        </p:nvSpPr>
        <p:spPr>
          <a:xfrm>
            <a:off x="4611042" y="3748193"/>
            <a:ext cx="20895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latin typeface="Montserrat Medium" panose="00000600000000000000" pitchFamily="2" charset="0"/>
              </a:rPr>
              <a:t>Avant-saison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3BA7E8-1F75-3CB8-3DF2-9BB180FA818E}"/>
              </a:ext>
            </a:extLst>
          </p:cNvPr>
          <p:cNvSpPr/>
          <p:nvPr/>
        </p:nvSpPr>
        <p:spPr>
          <a:xfrm>
            <a:off x="11620500" y="1350360"/>
            <a:ext cx="5448300" cy="400110"/>
          </a:xfrm>
          <a:prstGeom prst="rect">
            <a:avLst/>
          </a:prstGeom>
          <a:solidFill>
            <a:srgbClr val="CB8B1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En fréquentation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04917C19-B293-65D8-0C9E-4EAD74AF73DE}"/>
              </a:ext>
            </a:extLst>
          </p:cNvPr>
          <p:cNvSpPr/>
          <p:nvPr/>
        </p:nvSpPr>
        <p:spPr>
          <a:xfrm>
            <a:off x="5654952" y="4326844"/>
            <a:ext cx="1224000" cy="1224000"/>
          </a:xfrm>
          <a:prstGeom prst="ellipse">
            <a:avLst/>
          </a:prstGeom>
          <a:noFill/>
          <a:ln>
            <a:solidFill>
              <a:srgbClr val="23A8BD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2400" b="1" dirty="0">
                <a:solidFill>
                  <a:schemeClr val="tx1"/>
                </a:solidFill>
                <a:latin typeface="Montserrat" panose="00000500000000000000" pitchFamily="2" charset="0"/>
              </a:rPr>
              <a:t>-1,0</a:t>
            </a:r>
          </a:p>
          <a:p>
            <a:pPr algn="ctr"/>
            <a:r>
              <a:rPr lang="fr-FR" b="1" dirty="0">
                <a:solidFill>
                  <a:schemeClr val="tx1"/>
                </a:solidFill>
                <a:latin typeface="Montserrat" panose="00000500000000000000" pitchFamily="2" charset="0"/>
              </a:rPr>
              <a:t>%</a:t>
            </a:r>
            <a:endParaRPr lang="fr-FR" sz="28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3" name="Graphique 2" descr="Montagnes contour">
            <a:extLst>
              <a:ext uri="{FF2B5EF4-FFF2-40B4-BE49-F238E27FC236}">
                <a16:creationId xmlns:a16="http://schemas.microsoft.com/office/drawing/2014/main" id="{45499EA5-FD65-C1B5-1D08-4D4F76CDE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3931" y="4326844"/>
            <a:ext cx="535368" cy="535368"/>
          </a:xfrm>
          <a:prstGeom prst="rect">
            <a:avLst/>
          </a:prstGeom>
        </p:spPr>
      </p:pic>
      <p:pic>
        <p:nvPicPr>
          <p:cNvPr id="5" name="Graphique 4" descr="Vague contour">
            <a:extLst>
              <a:ext uri="{FF2B5EF4-FFF2-40B4-BE49-F238E27FC236}">
                <a16:creationId xmlns:a16="http://schemas.microsoft.com/office/drawing/2014/main" id="{27EFCE51-EF7E-A95E-0A51-F62F56DE32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031156" y="4326844"/>
            <a:ext cx="503480" cy="503480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5CCAD4CC-21BE-CC97-9149-6FA6E3BF0551}"/>
              </a:ext>
            </a:extLst>
          </p:cNvPr>
          <p:cNvSpPr/>
          <p:nvPr/>
        </p:nvSpPr>
        <p:spPr>
          <a:xfrm>
            <a:off x="4276276" y="6746454"/>
            <a:ext cx="1224000" cy="1224000"/>
          </a:xfrm>
          <a:prstGeom prst="ellipse">
            <a:avLst/>
          </a:prstGeom>
          <a:noFill/>
          <a:ln>
            <a:solidFill>
              <a:srgbClr val="558ED5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2400" b="1" dirty="0">
                <a:solidFill>
                  <a:schemeClr val="tx1"/>
                </a:solidFill>
                <a:latin typeface="Montserrat" panose="00000500000000000000" pitchFamily="2" charset="0"/>
              </a:rPr>
              <a:t>+2,4</a:t>
            </a:r>
          </a:p>
          <a:p>
            <a:pPr algn="ctr"/>
            <a:r>
              <a:rPr lang="fr-FR" b="1" dirty="0">
                <a:solidFill>
                  <a:schemeClr val="tx1"/>
                </a:solidFill>
                <a:latin typeface="Montserrat" panose="00000500000000000000" pitchFamily="2" charset="0"/>
              </a:rPr>
              <a:t>%</a:t>
            </a:r>
            <a:endParaRPr lang="fr-FR" sz="28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2FE9657-1757-4BAC-759D-5BBF6B9840F3}"/>
              </a:ext>
            </a:extLst>
          </p:cNvPr>
          <p:cNvSpPr txBox="1"/>
          <p:nvPr/>
        </p:nvSpPr>
        <p:spPr>
          <a:xfrm>
            <a:off x="4442784" y="6129089"/>
            <a:ext cx="23976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latin typeface="Montserrat Medium" panose="00000600000000000000" pitchFamily="2" charset="0"/>
              </a:rPr>
              <a:t>Noël/Nouvel an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E56C69B-F236-672F-42BB-54F47D7EADA4}"/>
              </a:ext>
            </a:extLst>
          </p:cNvPr>
          <p:cNvSpPr/>
          <p:nvPr/>
        </p:nvSpPr>
        <p:spPr>
          <a:xfrm>
            <a:off x="5641613" y="6746454"/>
            <a:ext cx="1224000" cy="1224000"/>
          </a:xfrm>
          <a:prstGeom prst="ellipse">
            <a:avLst/>
          </a:prstGeom>
          <a:noFill/>
          <a:ln>
            <a:solidFill>
              <a:srgbClr val="23A8BD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2400" b="1" dirty="0">
                <a:solidFill>
                  <a:schemeClr val="tx1"/>
                </a:solidFill>
                <a:latin typeface="Montserrat" panose="00000500000000000000" pitchFamily="2" charset="0"/>
              </a:rPr>
              <a:t>+2,2</a:t>
            </a:r>
          </a:p>
          <a:p>
            <a:pPr algn="ctr"/>
            <a:r>
              <a:rPr lang="fr-FR" b="1" dirty="0">
                <a:solidFill>
                  <a:schemeClr val="tx1"/>
                </a:solidFill>
                <a:latin typeface="Montserrat" panose="00000500000000000000" pitchFamily="2" charset="0"/>
              </a:rPr>
              <a:t>%</a:t>
            </a:r>
            <a:endParaRPr lang="fr-FR" sz="28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13" name="Graphique 12" descr="Montagnes contour">
            <a:extLst>
              <a:ext uri="{FF2B5EF4-FFF2-40B4-BE49-F238E27FC236}">
                <a16:creationId xmlns:a16="http://schemas.microsoft.com/office/drawing/2014/main" id="{502088C2-56D1-17BF-1EB6-D58F5B870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20592" y="6746454"/>
            <a:ext cx="535368" cy="535368"/>
          </a:xfrm>
          <a:prstGeom prst="rect">
            <a:avLst/>
          </a:prstGeom>
        </p:spPr>
      </p:pic>
      <p:pic>
        <p:nvPicPr>
          <p:cNvPr id="17" name="Graphique 16" descr="Vague contour">
            <a:extLst>
              <a:ext uri="{FF2B5EF4-FFF2-40B4-BE49-F238E27FC236}">
                <a16:creationId xmlns:a16="http://schemas.microsoft.com/office/drawing/2014/main" id="{4863C407-53E6-D139-1860-01DDF9981A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017817" y="6746454"/>
            <a:ext cx="503480" cy="503480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56A09E08-31C2-0DCF-7ED0-40B8023DF06A}"/>
              </a:ext>
            </a:extLst>
          </p:cNvPr>
          <p:cNvSpPr txBox="1"/>
          <p:nvPr/>
        </p:nvSpPr>
        <p:spPr>
          <a:xfrm>
            <a:off x="8137131" y="3441692"/>
            <a:ext cx="22297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latin typeface="Montserrat Medium" panose="00000600000000000000" pitchFamily="2" charset="0"/>
              </a:rPr>
              <a:t>Intervacances de janvier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A0B0D483-CC66-20EB-D6B6-FC2F1A74AAED}"/>
              </a:ext>
            </a:extLst>
          </p:cNvPr>
          <p:cNvSpPr/>
          <p:nvPr/>
        </p:nvSpPr>
        <p:spPr>
          <a:xfrm>
            <a:off x="7924251" y="4326844"/>
            <a:ext cx="1224000" cy="1224000"/>
          </a:xfrm>
          <a:prstGeom prst="ellipse">
            <a:avLst/>
          </a:prstGeom>
          <a:noFill/>
          <a:ln>
            <a:solidFill>
              <a:srgbClr val="558ED5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2400" b="1" dirty="0">
                <a:solidFill>
                  <a:schemeClr val="tx1"/>
                </a:solidFill>
                <a:latin typeface="Montserrat" panose="00000500000000000000" pitchFamily="2" charset="0"/>
              </a:rPr>
              <a:t>+2,8</a:t>
            </a:r>
          </a:p>
          <a:p>
            <a:pPr algn="ctr"/>
            <a:r>
              <a:rPr lang="fr-FR" b="1" dirty="0">
                <a:solidFill>
                  <a:schemeClr val="tx1"/>
                </a:solidFill>
                <a:latin typeface="Montserrat" panose="00000500000000000000" pitchFamily="2" charset="0"/>
              </a:rPr>
              <a:t>%</a:t>
            </a:r>
            <a:endParaRPr lang="fr-FR" sz="28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EF26FB71-FDF5-3BBB-C131-6C4E04EAF883}"/>
              </a:ext>
            </a:extLst>
          </p:cNvPr>
          <p:cNvSpPr/>
          <p:nvPr/>
        </p:nvSpPr>
        <p:spPr>
          <a:xfrm>
            <a:off x="9289588" y="4326844"/>
            <a:ext cx="1224000" cy="1224000"/>
          </a:xfrm>
          <a:prstGeom prst="ellipse">
            <a:avLst/>
          </a:prstGeom>
          <a:noFill/>
          <a:ln>
            <a:solidFill>
              <a:srgbClr val="23A8BD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2400" b="1" dirty="0">
                <a:solidFill>
                  <a:schemeClr val="tx1"/>
                </a:solidFill>
                <a:latin typeface="Montserrat" panose="00000500000000000000" pitchFamily="2" charset="0"/>
              </a:rPr>
              <a:t>+0,7</a:t>
            </a:r>
          </a:p>
          <a:p>
            <a:pPr algn="ctr"/>
            <a:r>
              <a:rPr lang="fr-FR" b="1" dirty="0">
                <a:solidFill>
                  <a:schemeClr val="tx1"/>
                </a:solidFill>
                <a:latin typeface="Montserrat" panose="00000500000000000000" pitchFamily="2" charset="0"/>
              </a:rPr>
              <a:t>%</a:t>
            </a:r>
            <a:endParaRPr lang="fr-FR" sz="28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21" name="Graphique 20" descr="Montagnes contour">
            <a:extLst>
              <a:ext uri="{FF2B5EF4-FFF2-40B4-BE49-F238E27FC236}">
                <a16:creationId xmlns:a16="http://schemas.microsoft.com/office/drawing/2014/main" id="{BD4C7B04-951D-288F-B907-79E92F6541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68567" y="4326844"/>
            <a:ext cx="535368" cy="535368"/>
          </a:xfrm>
          <a:prstGeom prst="rect">
            <a:avLst/>
          </a:prstGeom>
        </p:spPr>
      </p:pic>
      <p:pic>
        <p:nvPicPr>
          <p:cNvPr id="22" name="Graphique 21" descr="Vague contour">
            <a:extLst>
              <a:ext uri="{FF2B5EF4-FFF2-40B4-BE49-F238E27FC236}">
                <a16:creationId xmlns:a16="http://schemas.microsoft.com/office/drawing/2014/main" id="{F9138530-767B-6744-9C91-CF89034187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665792" y="4326844"/>
            <a:ext cx="503480" cy="503480"/>
          </a:xfrm>
          <a:prstGeom prst="rect">
            <a:avLst/>
          </a:prstGeom>
        </p:spPr>
      </p:pic>
      <p:sp>
        <p:nvSpPr>
          <p:cNvPr id="23" name="Ellipse 22">
            <a:extLst>
              <a:ext uri="{FF2B5EF4-FFF2-40B4-BE49-F238E27FC236}">
                <a16:creationId xmlns:a16="http://schemas.microsoft.com/office/drawing/2014/main" id="{ED623A92-E1D8-D6F4-7415-C72BBBD9ADC4}"/>
              </a:ext>
            </a:extLst>
          </p:cNvPr>
          <p:cNvSpPr/>
          <p:nvPr/>
        </p:nvSpPr>
        <p:spPr>
          <a:xfrm>
            <a:off x="7924251" y="6746454"/>
            <a:ext cx="1224000" cy="1224000"/>
          </a:xfrm>
          <a:prstGeom prst="ellipse">
            <a:avLst/>
          </a:prstGeom>
          <a:noFill/>
          <a:ln>
            <a:solidFill>
              <a:srgbClr val="558ED5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2400" b="1" dirty="0">
                <a:solidFill>
                  <a:schemeClr val="tx1"/>
                </a:solidFill>
                <a:latin typeface="Montserrat" panose="00000500000000000000" pitchFamily="2" charset="0"/>
              </a:rPr>
              <a:t>+1,9</a:t>
            </a:r>
          </a:p>
          <a:p>
            <a:pPr algn="ctr"/>
            <a:r>
              <a:rPr lang="fr-FR" b="1" dirty="0">
                <a:solidFill>
                  <a:schemeClr val="tx1"/>
                </a:solidFill>
                <a:latin typeface="Montserrat" panose="00000500000000000000" pitchFamily="2" charset="0"/>
              </a:rPr>
              <a:t>%</a:t>
            </a:r>
            <a:endParaRPr lang="fr-FR" sz="28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B6A3F16E-6284-5EB7-9D57-B6569C91EE0B}"/>
              </a:ext>
            </a:extLst>
          </p:cNvPr>
          <p:cNvSpPr/>
          <p:nvPr/>
        </p:nvSpPr>
        <p:spPr>
          <a:xfrm>
            <a:off x="9289588" y="6746454"/>
            <a:ext cx="1224000" cy="1224000"/>
          </a:xfrm>
          <a:prstGeom prst="ellipse">
            <a:avLst/>
          </a:prstGeom>
          <a:noFill/>
          <a:ln>
            <a:solidFill>
              <a:srgbClr val="23A8BD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2400" b="1" dirty="0">
                <a:solidFill>
                  <a:schemeClr val="tx1"/>
                </a:solidFill>
                <a:latin typeface="Montserrat" panose="00000500000000000000" pitchFamily="2" charset="0"/>
              </a:rPr>
              <a:t>+0,1</a:t>
            </a:r>
          </a:p>
          <a:p>
            <a:pPr algn="ctr"/>
            <a:r>
              <a:rPr lang="fr-FR" b="1" dirty="0">
                <a:solidFill>
                  <a:schemeClr val="tx1"/>
                </a:solidFill>
                <a:latin typeface="Montserrat" panose="00000500000000000000" pitchFamily="2" charset="0"/>
              </a:rPr>
              <a:t>%</a:t>
            </a:r>
            <a:endParaRPr lang="fr-FR" sz="28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47" name="Graphique 46" descr="Montagnes contour">
            <a:extLst>
              <a:ext uri="{FF2B5EF4-FFF2-40B4-BE49-F238E27FC236}">
                <a16:creationId xmlns:a16="http://schemas.microsoft.com/office/drawing/2014/main" id="{E611DF53-03AB-FC15-1B1A-860B02E0E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68567" y="6746454"/>
            <a:ext cx="535368" cy="535368"/>
          </a:xfrm>
          <a:prstGeom prst="rect">
            <a:avLst/>
          </a:prstGeom>
        </p:spPr>
      </p:pic>
      <p:pic>
        <p:nvPicPr>
          <p:cNvPr id="48" name="Graphique 47" descr="Vague contour">
            <a:extLst>
              <a:ext uri="{FF2B5EF4-FFF2-40B4-BE49-F238E27FC236}">
                <a16:creationId xmlns:a16="http://schemas.microsoft.com/office/drawing/2014/main" id="{FB94D4BA-34EC-B3B1-A2EF-7C11B375F2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665792" y="6746454"/>
            <a:ext cx="503480" cy="503480"/>
          </a:xfrm>
          <a:prstGeom prst="rect">
            <a:avLst/>
          </a:prstGeom>
        </p:spPr>
      </p:pic>
      <p:sp>
        <p:nvSpPr>
          <p:cNvPr id="49" name="ZoneTexte 48">
            <a:extLst>
              <a:ext uri="{FF2B5EF4-FFF2-40B4-BE49-F238E27FC236}">
                <a16:creationId xmlns:a16="http://schemas.microsoft.com/office/drawing/2014/main" id="{7DB9F2FA-DF6D-738C-C733-4A59EEDD3108}"/>
              </a:ext>
            </a:extLst>
          </p:cNvPr>
          <p:cNvSpPr txBox="1"/>
          <p:nvPr/>
        </p:nvSpPr>
        <p:spPr>
          <a:xfrm>
            <a:off x="7974714" y="6129089"/>
            <a:ext cx="25545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latin typeface="Montserrat Medium" panose="00000600000000000000" pitchFamily="2" charset="0"/>
              </a:rPr>
              <a:t>Vacances d'hiver</a:t>
            </a:r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53C32DEE-A946-5D09-6215-867B073C63FC}"/>
              </a:ext>
            </a:extLst>
          </p:cNvPr>
          <p:cNvSpPr/>
          <p:nvPr/>
        </p:nvSpPr>
        <p:spPr>
          <a:xfrm>
            <a:off x="11435703" y="6746454"/>
            <a:ext cx="1224000" cy="1224000"/>
          </a:xfrm>
          <a:prstGeom prst="ellipse">
            <a:avLst/>
          </a:prstGeom>
          <a:noFill/>
          <a:ln>
            <a:solidFill>
              <a:srgbClr val="558ED5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2400" b="1" dirty="0">
                <a:solidFill>
                  <a:schemeClr val="tx1"/>
                </a:solidFill>
                <a:latin typeface="Montserrat" panose="00000500000000000000" pitchFamily="2" charset="0"/>
              </a:rPr>
              <a:t>-1,8</a:t>
            </a:r>
          </a:p>
          <a:p>
            <a:pPr algn="ctr"/>
            <a:r>
              <a:rPr lang="fr-FR" b="1" dirty="0">
                <a:solidFill>
                  <a:schemeClr val="tx1"/>
                </a:solidFill>
                <a:latin typeface="Montserrat" panose="00000500000000000000" pitchFamily="2" charset="0"/>
              </a:rPr>
              <a:t>%</a:t>
            </a:r>
            <a:endParaRPr lang="fr-FR" sz="28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518A56DD-040C-A49B-8D1A-7B82F18106D3}"/>
              </a:ext>
            </a:extLst>
          </p:cNvPr>
          <p:cNvSpPr/>
          <p:nvPr/>
        </p:nvSpPr>
        <p:spPr>
          <a:xfrm>
            <a:off x="12801040" y="6746454"/>
            <a:ext cx="1224000" cy="1224000"/>
          </a:xfrm>
          <a:prstGeom prst="ellipse">
            <a:avLst/>
          </a:prstGeom>
          <a:noFill/>
          <a:ln>
            <a:solidFill>
              <a:srgbClr val="23A8BD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2400" b="1" dirty="0">
                <a:solidFill>
                  <a:schemeClr val="tx1"/>
                </a:solidFill>
                <a:latin typeface="Montserrat" panose="00000500000000000000" pitchFamily="2" charset="0"/>
              </a:rPr>
              <a:t>+1,3</a:t>
            </a:r>
          </a:p>
          <a:p>
            <a:pPr algn="ctr"/>
            <a:r>
              <a:rPr lang="fr-FR" b="1" dirty="0">
                <a:solidFill>
                  <a:schemeClr val="tx1"/>
                </a:solidFill>
                <a:latin typeface="Montserrat" panose="00000500000000000000" pitchFamily="2" charset="0"/>
              </a:rPr>
              <a:t>%</a:t>
            </a:r>
            <a:endParaRPr lang="fr-FR" sz="28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53" name="Graphique 52" descr="Montagnes contour">
            <a:extLst>
              <a:ext uri="{FF2B5EF4-FFF2-40B4-BE49-F238E27FC236}">
                <a16:creationId xmlns:a16="http://schemas.microsoft.com/office/drawing/2014/main" id="{A26E9CA8-7235-A5DC-0D2B-7F3DF40AC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80019" y="6746454"/>
            <a:ext cx="535368" cy="535368"/>
          </a:xfrm>
          <a:prstGeom prst="rect">
            <a:avLst/>
          </a:prstGeom>
        </p:spPr>
      </p:pic>
      <p:pic>
        <p:nvPicPr>
          <p:cNvPr id="54" name="Graphique 53" descr="Vague contour">
            <a:extLst>
              <a:ext uri="{FF2B5EF4-FFF2-40B4-BE49-F238E27FC236}">
                <a16:creationId xmlns:a16="http://schemas.microsoft.com/office/drawing/2014/main" id="{4416703D-2354-4FE9-B856-9DEF5164DF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3177244" y="6746454"/>
            <a:ext cx="503480" cy="503480"/>
          </a:xfrm>
          <a:prstGeom prst="rect">
            <a:avLst/>
          </a:prstGeom>
        </p:spPr>
      </p:pic>
      <p:sp>
        <p:nvSpPr>
          <p:cNvPr id="55" name="Ellipse 54">
            <a:extLst>
              <a:ext uri="{FF2B5EF4-FFF2-40B4-BE49-F238E27FC236}">
                <a16:creationId xmlns:a16="http://schemas.microsoft.com/office/drawing/2014/main" id="{D002DD4A-2472-7808-EC79-659824E90C04}"/>
              </a:ext>
            </a:extLst>
          </p:cNvPr>
          <p:cNvSpPr/>
          <p:nvPr/>
        </p:nvSpPr>
        <p:spPr>
          <a:xfrm>
            <a:off x="11435703" y="4326844"/>
            <a:ext cx="1224000" cy="1224000"/>
          </a:xfrm>
          <a:prstGeom prst="ellipse">
            <a:avLst/>
          </a:prstGeom>
          <a:noFill/>
          <a:ln>
            <a:solidFill>
              <a:srgbClr val="558ED5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2400" b="1" dirty="0">
                <a:solidFill>
                  <a:schemeClr val="tx1"/>
                </a:solidFill>
                <a:latin typeface="Montserrat" panose="00000500000000000000" pitchFamily="2" charset="0"/>
              </a:rPr>
              <a:t>-0,4</a:t>
            </a:r>
          </a:p>
          <a:p>
            <a:pPr algn="ctr"/>
            <a:r>
              <a:rPr lang="fr-FR" b="1" dirty="0">
                <a:solidFill>
                  <a:schemeClr val="tx1"/>
                </a:solidFill>
                <a:latin typeface="Montserrat" panose="00000500000000000000" pitchFamily="2" charset="0"/>
              </a:rPr>
              <a:t>%</a:t>
            </a:r>
            <a:endParaRPr lang="fr-FR" sz="28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D032ED56-8C05-4BE6-E6ED-8A847A59CF3F}"/>
              </a:ext>
            </a:extLst>
          </p:cNvPr>
          <p:cNvSpPr/>
          <p:nvPr/>
        </p:nvSpPr>
        <p:spPr>
          <a:xfrm>
            <a:off x="12801040" y="4326844"/>
            <a:ext cx="1224000" cy="1224000"/>
          </a:xfrm>
          <a:prstGeom prst="ellipse">
            <a:avLst/>
          </a:prstGeom>
          <a:noFill/>
          <a:ln>
            <a:solidFill>
              <a:srgbClr val="23A8BD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2400" b="1" dirty="0">
                <a:solidFill>
                  <a:schemeClr val="tx1"/>
                </a:solidFill>
                <a:latin typeface="Montserrat" panose="00000500000000000000" pitchFamily="2" charset="0"/>
              </a:rPr>
              <a:t>+0,5</a:t>
            </a:r>
          </a:p>
          <a:p>
            <a:pPr algn="ctr"/>
            <a:r>
              <a:rPr lang="fr-FR" b="1" dirty="0">
                <a:solidFill>
                  <a:schemeClr val="tx1"/>
                </a:solidFill>
                <a:latin typeface="Montserrat" panose="00000500000000000000" pitchFamily="2" charset="0"/>
              </a:rPr>
              <a:t>%</a:t>
            </a:r>
            <a:endParaRPr lang="fr-FR" sz="28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57" name="Graphique 56" descr="Montagnes contour">
            <a:extLst>
              <a:ext uri="{FF2B5EF4-FFF2-40B4-BE49-F238E27FC236}">
                <a16:creationId xmlns:a16="http://schemas.microsoft.com/office/drawing/2014/main" id="{4741AE49-C8D2-ABF8-57E8-C744E744F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80019" y="4326844"/>
            <a:ext cx="535368" cy="535368"/>
          </a:xfrm>
          <a:prstGeom prst="rect">
            <a:avLst/>
          </a:prstGeom>
        </p:spPr>
      </p:pic>
      <p:pic>
        <p:nvPicPr>
          <p:cNvPr id="58" name="Graphique 57" descr="Vague contour">
            <a:extLst>
              <a:ext uri="{FF2B5EF4-FFF2-40B4-BE49-F238E27FC236}">
                <a16:creationId xmlns:a16="http://schemas.microsoft.com/office/drawing/2014/main" id="{4DE1235A-CA54-AA54-9A8E-014089B7E3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3177244" y="4326844"/>
            <a:ext cx="503480" cy="503480"/>
          </a:xfrm>
          <a:prstGeom prst="rect">
            <a:avLst/>
          </a:prstGeom>
        </p:spPr>
      </p:pic>
      <p:sp>
        <p:nvSpPr>
          <p:cNvPr id="59" name="ZoneTexte 58">
            <a:extLst>
              <a:ext uri="{FF2B5EF4-FFF2-40B4-BE49-F238E27FC236}">
                <a16:creationId xmlns:a16="http://schemas.microsoft.com/office/drawing/2014/main" id="{0F778764-A32C-3FB8-BEED-63989B897D21}"/>
              </a:ext>
            </a:extLst>
          </p:cNvPr>
          <p:cNvSpPr txBox="1"/>
          <p:nvPr/>
        </p:nvSpPr>
        <p:spPr>
          <a:xfrm>
            <a:off x="12290808" y="3748192"/>
            <a:ext cx="9160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latin typeface="Montserrat Medium" panose="00000600000000000000" pitchFamily="2" charset="0"/>
              </a:rPr>
              <a:t>Mars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CD8394D0-3BBB-E9BE-570F-6C411F702053}"/>
              </a:ext>
            </a:extLst>
          </p:cNvPr>
          <p:cNvSpPr txBox="1"/>
          <p:nvPr/>
        </p:nvSpPr>
        <p:spPr>
          <a:xfrm>
            <a:off x="11770107" y="5882925"/>
            <a:ext cx="1957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latin typeface="Montserrat Medium" panose="00000600000000000000" pitchFamily="2" charset="0"/>
              </a:rPr>
              <a:t>Vacances de printemps</a:t>
            </a:r>
          </a:p>
        </p:txBody>
      </p:sp>
    </p:spTree>
    <p:extLst>
      <p:ext uri="{BB962C8B-B14F-4D97-AF65-F5344CB8AC3E}">
        <p14:creationId xmlns:p14="http://schemas.microsoft.com/office/powerpoint/2010/main" val="3803212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5640AFFC6C9843B5E512DA4DEA281D" ma:contentTypeVersion="10" ma:contentTypeDescription="Crée un document." ma:contentTypeScope="" ma:versionID="24a067a2f029d1d24228274173ae3d09">
  <xsd:schema xmlns:xsd="http://www.w3.org/2001/XMLSchema" xmlns:xs="http://www.w3.org/2001/XMLSchema" xmlns:p="http://schemas.microsoft.com/office/2006/metadata/properties" xmlns:ns2="708cfa20-1640-41d3-b385-da113f296c90" xmlns:ns3="db714520-5d2d-4199-a429-91b42d7acb7c" targetNamespace="http://schemas.microsoft.com/office/2006/metadata/properties" ma:root="true" ma:fieldsID="af237af6ed26e62b874d6ebd348c8985" ns2:_="" ns3:_="">
    <xsd:import namespace="708cfa20-1640-41d3-b385-da113f296c90"/>
    <xsd:import namespace="db714520-5d2d-4199-a429-91b42d7acb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8cfa20-1640-41d3-b385-da113f296c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fc946b29-9cd1-4731-a549-d72971fb82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714520-5d2d-4199-a429-91b42d7acb7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07786a4-35f5-4f8e-8152-204c16946bbb}" ma:internalName="TaxCatchAll" ma:showField="CatchAllData" ma:web="db714520-5d2d-4199-a429-91b42d7acb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08cfa20-1640-41d3-b385-da113f296c90">
      <Terms xmlns="http://schemas.microsoft.com/office/infopath/2007/PartnerControls"/>
    </lcf76f155ced4ddcb4097134ff3c332f>
    <TaxCatchAll xmlns="db714520-5d2d-4199-a429-91b42d7acb7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B80430-38E3-4DEA-B948-33CC9CC9DAFF}">
  <ds:schemaRefs>
    <ds:schemaRef ds:uri="708cfa20-1640-41d3-b385-da113f296c90"/>
    <ds:schemaRef ds:uri="db714520-5d2d-4199-a429-91b42d7acb7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4B15BE3-D3A3-4604-A407-2C8876E2DC08}">
  <ds:schemaRefs>
    <ds:schemaRef ds:uri="708cfa20-1640-41d3-b385-da113f296c90"/>
    <ds:schemaRef ds:uri="db714520-5d2d-4199-a429-91b42d7acb7c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7ACF404-6C22-421A-9C25-C93A48438D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2777</TotalTime>
  <Words>2986</Words>
  <Application>Microsoft Office PowerPoint</Application>
  <PresentationFormat>Personnalisé</PresentationFormat>
  <Paragraphs>959</Paragraphs>
  <Slides>48</Slides>
  <Notes>19</Notes>
  <HiddenSlides>0</HiddenSlides>
  <MMClips>0</MMClips>
  <ScaleCrop>false</ScaleCrop>
  <HeadingPairs>
    <vt:vector size="8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Liens</vt:lpstr>
      </vt:variant>
      <vt:variant>
        <vt:i4>37</vt:i4>
      </vt:variant>
      <vt:variant>
        <vt:lpstr>Titres des diapositives</vt:lpstr>
      </vt:variant>
      <vt:variant>
        <vt:i4>48</vt:i4>
      </vt:variant>
    </vt:vector>
  </HeadingPairs>
  <TitlesOfParts>
    <vt:vector size="96" baseType="lpstr">
      <vt:lpstr>Montserrat Medium</vt:lpstr>
      <vt:lpstr>Oswald</vt:lpstr>
      <vt:lpstr>Oswald Bold</vt:lpstr>
      <vt:lpstr>Aptos</vt:lpstr>
      <vt:lpstr>Montserrat Light</vt:lpstr>
      <vt:lpstr>Montserrat</vt:lpstr>
      <vt:lpstr>Wingdings</vt:lpstr>
      <vt:lpstr>Calibri</vt:lpstr>
      <vt:lpstr>Arial</vt:lpstr>
      <vt:lpstr>Montserrat Light Bold</vt:lpstr>
      <vt:lpstr>Office Theme</vt:lpstr>
      <vt:lpstr>file:///\\192.168.91.79\serveur\ADMIN\JOURNEE%20G2A\2025%20TENDANCE%20HIVER\ENQUETES\graph_hebergeurs_H26.xlsx!répondants!%5bgraph_hebergeurs_H26.xlsx%5drépondants%20Graphique%201</vt:lpstr>
      <vt:lpstr>file:///\\192.168.1.248\serveur\ADMIN\JOURNEE%20G2A\2025%20TENDANCE%20HIVER\ENQUETES\graph_hebergeurs_H26.xlsx!répondants!%5bgraph_hebergeurs_H26.xlsx%5drépondants%20Graphique%201</vt:lpstr>
      <vt:lpstr>file:///\\192.168.1.248\serveur\ADMIN\JOURNEE%20G2A\2025%20TENDANCE%20HIVER\ENQUETES\graph_hebergeurs_H26.xlsx!réservation!%5bgraph_hebergeurs_H26.xlsx%5dréservation%20Graphique%203</vt:lpstr>
      <vt:lpstr>file:///\\192.168.1.248\serveur\ADMIN\JOURNEE%20G2A\2025%20TENDANCE%20HIVER\ENQUETES\graph_hebergeurs_H26.xlsx!CA_FREQ!%5bgraph_hebergeurs_H26.xlsx%5dCA_FREQ%20Graphique%202</vt:lpstr>
      <vt:lpstr>file:///\\192.168.1.248\serveur\ADMIN\JOURNEE%20G2A\2025%20TENDANCE%20HIVER\ENQUETES\graph_hebergeurs_H26.xlsx!CA_FREQ!%5bgraph_hebergeurs_H26.xlsx%5dCA_FREQ%20Graphique%201</vt:lpstr>
      <vt:lpstr>file:///\\192.168.1.248\serveur\ADMIN\JOURNEE%20G2A\2025%20TENDANCE%20HIVER\ENQUETES\graph_hebergeurs_H26.xlsx!réservation!%5bgraph_hebergeurs_H26.xlsx%5dréservation%20Graphique%201</vt:lpstr>
      <vt:lpstr>file:///\\192.168.1.248\serveur\ADMIN\JOURNEE%20G2A\2025%20TENDANCE%20HIVER\ENQUETES\graph_hebergeurs_H26.xlsx!réservation!%5bgraph_hebergeurs_H26.xlsx%5dréservation%20Graphique%202</vt:lpstr>
      <vt:lpstr>file:///\\192.168.1.248\serveur\ADMIN\JOURNEE%20G2A\2025%20TENDANCE%20HIVER\ENQUETES\graph_hebergeurs_H26.xlsx!produit%20hiver!%5bgraph_hebergeurs_H26.xlsx%5dproduit%20hiver%20Graphique%202</vt:lpstr>
      <vt:lpstr>file:///\\192.168.1.248\serveur\ADMIN\JOURNEE%20G2A\2025%20TENDANCE%20HIVER\ENQUETES\ENQUETE%20HEBERGEURS\graph_hebergeurs_H26.xlsx!communication!%5bgraph_hebergeurs_H26.xlsx%5dcommunication%20Graphique%201</vt:lpstr>
      <vt:lpstr>file:///\\192.168.1.248\serveur\ADMIN\JOURNEE%20G2A\2025%20TENDANCE%20HIVER\ENQUETES\graph_hebergeurs_H26.xlsx!produit%20hiver!%5bgraph_hebergeurs_H26.xlsx%5dproduit%20hiver%20Graphique%201</vt:lpstr>
      <vt:lpstr>file:///\\192.168.1.248\serveur\ADMIN\JOURNEE%20G2A\2025%20TENDANCE%20HIVER\ENQUETES\graph_hebergeurs_H26.xlsx!concurrences!%5bgraph_hebergeurs_H26.xlsx%5dconcurrences%20Graphique%201</vt:lpstr>
      <vt:lpstr>file:///\\192.168.1.248\serveur\ADMIN\JOURNEE%20G2A\2025%20TENDANCE%20HIVER\ENQUETES\graph_hebergeurs_H26.xlsx!marchés!%5bgraph_hebergeurs_H26.xlsx%5dmarchés%20Graphique%202</vt:lpstr>
      <vt:lpstr>file:///\\192.168.1.248\serveur\ADMIN\JOURNEE%20G2A\2025%20TENDANCE%20HIVER\ENQUETES\graph_hebergeurs_H26.xlsx!marchés!%5bgraph_hebergeurs_H26.xlsx%5dmarchés%20Graphique%201</vt:lpstr>
      <vt:lpstr>file:///\\192.168.1.248\serveur\ADMIN\JOURNEE%20G2A\2025%20TENDANCE%20HIVER\ENQUETES\graph_hebergeurs_H26.xlsx!clientèles!%5bgraph_hebergeurs_H26.xlsx%5dclientèles%20Graphique%201</vt:lpstr>
      <vt:lpstr>file:///\\192.168.1.248\serveur\ADMIN\JOURNEE%20G2A\2025%20TENDANCE%20HIVER\ENQUETES\graph_hebergeurs_H26.xlsx!commercialisation!%5bgraph_hebergeurs_H26.xlsx%5dcommercialisation%20Graphique%201</vt:lpstr>
      <vt:lpstr>file:///\\192.168.1.248\serveur\ADMIN\JOURNEE%20G2A\2025%20TENDANCE%20HIVER\ENQUETES\graph_hebergeurs_H26.xlsx!commercialisation!%5bgraph_hebergeurs_H26.xlsx%5dcommercialisation%20Graphique%204</vt:lpstr>
      <vt:lpstr>file:///\\192.168.1.248\serveur\ADMIN\JOURNEE%20G2A\2025%20TENDANCE%20HIVER\ENQUETES\graph_hebergeurs_H26.xlsx!clientèles!%5bgraph_hebergeurs_H26.xlsx%5dclientèles%20Graphique%202</vt:lpstr>
      <vt:lpstr>file:///\\192.168.1.248\serveur\ADMIN\JOURNEE%20G2A\2025%20TENDANCE%20HIVER\ENQUETES\graph_hebergeurs_H26.xlsx!commercialisation!%5bgraph_hebergeurs_H26.xlsx%5dcommercialisation%20Graphique%202</vt:lpstr>
      <vt:lpstr>file:///\\192.168.1.248\serveur\ADMIN\JOURNEE%20G2A\2025%20TENDANCE%20HIVER\ENQUETES\graph_hebergeurs_H26.xlsx!commercialisation!%5bgraph_hebergeurs_H26.xlsx%5dcommercialisation%20Graphique%203</vt:lpstr>
      <vt:lpstr>file:///\\192.168.1.248\serveur\ADMIN\JOURNEE%20G2A\2025%20TENDANCE%20HIVER\ENQUETES\graph_hebergeurs_H26.xlsx!vlight!%5bgraph_hebergeurs_H26.xlsx%5dvlight%20Graphique%201</vt:lpstr>
      <vt:lpstr>file:///\\192.168.1.248\serveur\ADMIN\JOURNEE%20G2A\2025%20TENDANCE%20HIVER\ENQUETES\graph_hebergeurs_H26.xlsx!tarifs!%5bgraph_hebergeurs_H26.xlsx%5dtarifs%20Graphique%201</vt:lpstr>
      <vt:lpstr>file:///\\192.168.1.248\serveur\ADMIN\JOURNEE%20G2A\2025%20TENDANCE%20HIVER\ENQUETES\graph_hebergeurs_H26.xlsx!tarifs!%5bgraph_hebergeurs_H26.xlsx%5dtarifs%20Graphique%202</vt:lpstr>
      <vt:lpstr>file:///\\192.168.1.248\serveur\ADMIN\JOURNEE%20G2A\2025%20TENDANCE%20HIVER\ENQUETES\graph_hebergeurs_H26.xlsx!fin%20de%20saison!%5bgraph_hebergeurs_H26.xlsx%5dfin%20de%20saison%20Graphique%201</vt:lpstr>
      <vt:lpstr>file:///\\192.168.1.248\serveur\ADMIN\JOURNEE%20G2A\2025%20TENDANCE%20HIVER\ENQUETES\graph_hebergeurs_H26.xlsx!fin%20de%20saison!%5bgraph_hebergeurs_H26.xlsx%5dfin%20de%20saison%20Graphique%202</vt:lpstr>
      <vt:lpstr>file:///\\192.168.1.248\serveur\ADMIN\JOURNEE%20G2A\2025%20TENDANCE%20HIVER\ENQUETES\graph_hebergeurs_H26.xlsx!fin%20de%20saison!%5bgraph_hebergeurs_H26.xlsx%5dfin%20de%20saison%20Graphique%203</vt:lpstr>
      <vt:lpstr>file:///\\192.168.1.248\serveur\ADMIN\JOURNEE%20G2A\2025%20TENDANCE%20HIVER\ENQUETES\graph_hebergeurs_H26.xlsx!transition%20énergétique!%5bgraph_hebergeurs_H26.xlsx%5dtransition%20énergétique%20Graphique%201</vt:lpstr>
      <vt:lpstr>file:///\\192.168.1.248\serveur\ADMIN\JOURNEE%20G2A\2025%20TENDANCE%20HIVER\ENQUETES\graph_hebergeurs_H26.xlsx!transition%20énergétique!%5bgraph_hebergeurs_H26.xlsx%5dtransition%20énergétique%20Graphique%203</vt:lpstr>
      <vt:lpstr>file:///\\192.168.1.248\serveur\ADMIN\JOURNEE%20G2A\2025%20TENDANCE%20HIVER\ENQUETES\graph_hebergeurs_H26.xlsx!transition%20énergétique!%5bgraph_hebergeurs_H26.xlsx%5dtransition%20énergétique%20Graphique%202</vt:lpstr>
      <vt:lpstr>file:///\\192.168.1.248\serveur\ADMIN\JOURNEE%20G2A\2025%20TENDANCE%20HIVER\ENQUETES\graph_hebergeurs_H26.xlsx!transition%20énergétique!%5bgraph_hebergeurs_H26.xlsx%5dtransition%20énergétique%20Graphique%204</vt:lpstr>
      <vt:lpstr>file:///\\192.168.1.248\serveur\ADMIN\JOURNEE%20G2A\2025%20TENDANCE%20HIVER\ENQUETES\graph_hebergeurs_H26.xlsx!transition%20énergétique!%5bgraph_hebergeurs_H26.xlsx%5dtransition%20énergétique%20Graphique%207</vt:lpstr>
      <vt:lpstr>file:///\\192.168.1.248\serveur\ADMIN\JOURNEE%20G2A\2025%20TENDANCE%20HIVER\ENQUETES\graph_hebergeurs_H26.xlsx!transition%20énergétique!%5bgraph_hebergeurs_H26.xlsx%5dtransition%20énergétique%20Graphique%208</vt:lpstr>
      <vt:lpstr>file:///\\192.168.1.248\serveur\ADMIN\JOURNEE%20G2A\2025%20TENDANCE%20HIVER\ENQUETES\graph_hebergeurs_H26.xlsx!JO!%5bgraph_hebergeurs_H26.xlsx%5dJO%20Graphique%201</vt:lpstr>
      <vt:lpstr>file:///\\192.168.1.248\serveur\ADMIN\JOURNEE%20G2A\2025%20TENDANCE%20HIVER\ENQUETES\graph_hebergeurs_H26.xlsx!JO!%5bgraph_hebergeurs_H26.xlsx%5dJO%20Graphique%203</vt:lpstr>
      <vt:lpstr>file:///\\192.168.1.248\serveur\ADMIN\JOURNEE%20G2A\2025%20TENDANCE%20HIVER\ENQUETES\graph_hebergeurs_H26.xlsx!JO!%5bgraph_hebergeurs_H26.xlsx%5dJO%20Graphique%204</vt:lpstr>
      <vt:lpstr>file:///\\192.168.1.248\serveur\ADMIN\JOURNEE%20G2A\2025%20TENDANCE%20HIVER\ENQUETES\graph_hebergeurs_H26.xlsx!JO!%5bgraph_hebergeurs_H26.xlsx%5dJO%20Graphique%208</vt:lpstr>
      <vt:lpstr>file:///\\192.168.1.248\serveur\ADMIN\JOURNEE%20G2A\2025%20TENDANCE%20HIVER\ENQUETES\graph_hebergeurs_H26.xlsx!JO!%5bgraph_hebergeurs_H26.xlsx%5dJO%20Graphique%205</vt:lpstr>
      <vt:lpstr>file:///\\192.168.1.248\serveur\ADMIN\JOURNEE%20G2A\2025%20TENDANCE%20HIVER\ENQUETES\graph_hebergeurs_H26.xlsx!JO!%5bgraph_hebergeurs_H26.xlsx%5dJO%20Graphique%206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 tendance 26</dc:title>
  <cp:lastModifiedBy>Manon BOUDET</cp:lastModifiedBy>
  <cp:revision>194</cp:revision>
  <dcterms:created xsi:type="dcterms:W3CDTF">2006-08-16T00:00:00Z</dcterms:created>
  <dcterms:modified xsi:type="dcterms:W3CDTF">2025-09-25T09:15:53Z</dcterms:modified>
  <dc:identifier>DAGt-Dlwqao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0x010100C25640AFFC6C9843B5E512DA4DEA281D</vt:lpwstr>
  </property>
  <property fmtid="{D5CDD505-2E9C-101B-9397-08002B2CF9AE}" pid="3" name="MediaServiceImageTags">
    <vt:lpwstr/>
  </property>
</Properties>
</file>